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7" r:id="rId4"/>
    <p:sldId id="296"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268" r:id="rId30"/>
    <p:sldId id="29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65" d="100"/>
          <a:sy n="65" d="100"/>
        </p:scale>
        <p:origin x="-1248" y="-7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2CA07-AD39-4693-AFB0-F6A9BE09FC36}" type="datetimeFigureOut">
              <a:rPr lang="en-US" smtClean="0"/>
              <a:pPr/>
              <a:t>7/10/2010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C38018-9A78-41C4-B4D1-7BEF2BBEBB2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2CA07-AD39-4693-AFB0-F6A9BE09FC36}" type="datetimeFigureOut">
              <a:rPr lang="en-US" smtClean="0"/>
              <a:pPr/>
              <a:t>7/10/2010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C38018-9A78-41C4-B4D1-7BEF2BBEBB2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2CA07-AD39-4693-AFB0-F6A9BE09FC36}" type="datetimeFigureOut">
              <a:rPr lang="en-US" smtClean="0"/>
              <a:pPr/>
              <a:t>7/10/2010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C38018-9A78-41C4-B4D1-7BEF2BBEBB2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2CA07-AD39-4693-AFB0-F6A9BE09FC36}" type="datetimeFigureOut">
              <a:rPr lang="en-US" smtClean="0"/>
              <a:pPr/>
              <a:t>7/10/2010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C38018-9A78-41C4-B4D1-7BEF2BBEBB2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2CA07-AD39-4693-AFB0-F6A9BE09FC36}" type="datetimeFigureOut">
              <a:rPr lang="en-US" smtClean="0"/>
              <a:pPr/>
              <a:t>7/10/2010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C38018-9A78-41C4-B4D1-7BEF2BBEBB2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2CA07-AD39-4693-AFB0-F6A9BE09FC36}" type="datetimeFigureOut">
              <a:rPr lang="en-US" smtClean="0"/>
              <a:pPr/>
              <a:t>7/10/2010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C38018-9A78-41C4-B4D1-7BEF2BBEBB2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2CA07-AD39-4693-AFB0-F6A9BE09FC36}" type="datetimeFigureOut">
              <a:rPr lang="en-US" smtClean="0"/>
              <a:pPr/>
              <a:t>7/10/2010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C38018-9A78-41C4-B4D1-7BEF2BBEBB2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2CA07-AD39-4693-AFB0-F6A9BE09FC36}" type="datetimeFigureOut">
              <a:rPr lang="en-US" smtClean="0"/>
              <a:pPr/>
              <a:t>7/10/2010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C38018-9A78-41C4-B4D1-7BEF2BBEBB2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2CA07-AD39-4693-AFB0-F6A9BE09FC36}" type="datetimeFigureOut">
              <a:rPr lang="en-US" smtClean="0"/>
              <a:pPr/>
              <a:t>7/10/2010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C38018-9A78-41C4-B4D1-7BEF2BBEBB2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2CA07-AD39-4693-AFB0-F6A9BE09FC36}" type="datetimeFigureOut">
              <a:rPr lang="en-US" smtClean="0"/>
              <a:pPr/>
              <a:t>7/10/2010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C38018-9A78-41C4-B4D1-7BEF2BBEBB2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2CA07-AD39-4693-AFB0-F6A9BE09FC36}" type="datetimeFigureOut">
              <a:rPr lang="en-US" smtClean="0"/>
              <a:pPr/>
              <a:t>7/10/2010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C38018-9A78-41C4-B4D1-7BEF2BBEBB2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2CA07-AD39-4693-AFB0-F6A9BE09FC36}" type="datetimeFigureOut">
              <a:rPr lang="en-US" smtClean="0"/>
              <a:pPr/>
              <a:t>7/10/2010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C38018-9A78-41C4-B4D1-7BEF2BBEBB2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0"/>
            <a:ext cx="9089497" cy="6781800"/>
            <a:chOff x="0" y="0"/>
            <a:chExt cx="9089497" cy="6781800"/>
          </a:xfrm>
        </p:grpSpPr>
        <p:pic>
          <p:nvPicPr>
            <p:cNvPr id="4" name="Picture 2" descr="[gifts+of+the+spirit,+the_t.jpg]"/>
            <p:cNvPicPr>
              <a:picLocks noChangeAspect="1" noChangeArrowheads="1"/>
            </p:cNvPicPr>
            <p:nvPr/>
          </p:nvPicPr>
          <p:blipFill>
            <a:blip r:embed="rId2" cstate="print"/>
            <a:srcRect/>
            <a:stretch>
              <a:fillRect/>
            </a:stretch>
          </p:blipFill>
          <p:spPr bwMode="auto">
            <a:xfrm>
              <a:off x="0" y="0"/>
              <a:ext cx="9089497" cy="6781800"/>
            </a:xfrm>
            <a:prstGeom prst="rect">
              <a:avLst/>
            </a:prstGeom>
            <a:noFill/>
            <a:ln w="9525">
              <a:noFill/>
              <a:miter lim="800000"/>
              <a:headEnd/>
              <a:tailEnd/>
            </a:ln>
          </p:spPr>
        </p:pic>
        <p:pic>
          <p:nvPicPr>
            <p:cNvPr id="5" name="Picture 2" descr="[gifts+of+the+spirit,+the_t.jpg]"/>
            <p:cNvPicPr>
              <a:picLocks noChangeAspect="1" noChangeArrowheads="1"/>
            </p:cNvPicPr>
            <p:nvPr/>
          </p:nvPicPr>
          <p:blipFill>
            <a:blip r:embed="rId3" cstate="print"/>
            <a:srcRect/>
            <a:stretch>
              <a:fillRect/>
            </a:stretch>
          </p:blipFill>
          <p:spPr bwMode="auto">
            <a:xfrm>
              <a:off x="8353098" y="5791200"/>
              <a:ext cx="381000" cy="685800"/>
            </a:xfrm>
            <a:prstGeom prst="rect">
              <a:avLst/>
            </a:prstGeom>
            <a:noFill/>
            <a:ln w="9525">
              <a:noFill/>
              <a:miter lim="800000"/>
              <a:headEnd/>
              <a:tailEnd/>
            </a:ln>
          </p:spPr>
        </p:pic>
      </p:gr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3170099"/>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Discernment</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4000" b="1" i="1" dirty="0" smtClean="0">
                <a:effectLst>
                  <a:outerShdw blurRad="38100" dist="38100" dir="2700000" algn="tl">
                    <a:srgbClr val="000000">
                      <a:alpha val="43137"/>
                    </a:srgbClr>
                  </a:outerShdw>
                </a:effectLst>
              </a:rPr>
              <a:t>The </a:t>
            </a:r>
            <a:r>
              <a:rPr lang="en-US" sz="4000" b="1" i="1" dirty="0" smtClean="0">
                <a:effectLst>
                  <a:outerShdw blurRad="38100" dist="38100" dir="2700000" algn="tl">
                    <a:srgbClr val="000000">
                      <a:alpha val="43137"/>
                    </a:srgbClr>
                  </a:outerShdw>
                </a:effectLst>
              </a:rPr>
              <a:t>supernatural ability to tell the difference between gifts that come from the Spirit and those that do not.</a:t>
            </a:r>
            <a:endParaRPr lang="en-US" sz="3700" b="1" i="1" dirty="0" smtClean="0">
              <a:effectLst>
                <a:outerShdw blurRad="38100" dist="38100" dir="2700000" algn="tl">
                  <a:srgbClr val="000000">
                    <a:alpha val="43137"/>
                  </a:srgbClr>
                </a:outerShdw>
              </a:effectLst>
            </a:endParaRPr>
          </a:p>
        </p:txBody>
      </p:sp>
      <p:sp>
        <p:nvSpPr>
          <p:cNvPr id="8" name="Rectangle 7"/>
          <p:cNvSpPr/>
          <p:nvPr/>
        </p:nvSpPr>
        <p:spPr>
          <a:xfrm>
            <a:off x="2057400" y="5181600"/>
            <a:ext cx="6248400" cy="954107"/>
          </a:xfrm>
          <a:prstGeom prst="rect">
            <a:avLst/>
          </a:prstGeom>
        </p:spPr>
        <p:txBody>
          <a:bodyPr wrap="square" numCol="1">
            <a:spAutoFit/>
          </a:bodyPr>
          <a:lstStyle/>
          <a:p>
            <a:r>
              <a:rPr lang="en-US" sz="2800" b="1" dirty="0" smtClean="0">
                <a:solidFill>
                  <a:schemeClr val="tx2">
                    <a:lumMod val="60000"/>
                    <a:lumOff val="40000"/>
                  </a:schemeClr>
                </a:solidFill>
              </a:rPr>
              <a:t>Acts 8:18-14; 16:16-18; 1 Cor. 12:10; </a:t>
            </a:r>
            <a:endParaRPr lang="en-US" sz="2800" b="1" dirty="0" smtClean="0">
              <a:solidFill>
                <a:schemeClr val="tx2">
                  <a:lumMod val="60000"/>
                  <a:lumOff val="40000"/>
                </a:schemeClr>
              </a:solidFill>
            </a:endParaRPr>
          </a:p>
          <a:p>
            <a:r>
              <a:rPr lang="en-US" sz="2800" b="1" dirty="0" smtClean="0">
                <a:solidFill>
                  <a:schemeClr val="tx2">
                    <a:lumMod val="60000"/>
                    <a:lumOff val="40000"/>
                  </a:schemeClr>
                </a:solidFill>
              </a:rPr>
              <a:t>1 </a:t>
            </a:r>
            <a:r>
              <a:rPr lang="en-US" sz="2800" b="1" dirty="0" smtClean="0">
                <a:solidFill>
                  <a:schemeClr val="tx2">
                    <a:lumMod val="60000"/>
                    <a:lumOff val="40000"/>
                  </a:schemeClr>
                </a:solidFill>
              </a:rPr>
              <a:t>John 4:1-6</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4216539"/>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Giving</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800" b="1" i="1" dirty="0" smtClean="0">
                <a:effectLst>
                  <a:outerShdw blurRad="38100" dist="38100" dir="2700000" algn="tl">
                    <a:srgbClr val="000000">
                      <a:alpha val="43137"/>
                    </a:srgbClr>
                  </a:outerShdw>
                </a:effectLst>
              </a:rPr>
              <a:t>The </a:t>
            </a:r>
            <a:r>
              <a:rPr lang="en-US" sz="3800" b="1" i="1" dirty="0" smtClean="0">
                <a:effectLst>
                  <a:outerShdw blurRad="38100" dist="38100" dir="2700000" algn="tl">
                    <a:srgbClr val="000000">
                      <a:alpha val="43137"/>
                    </a:srgbClr>
                  </a:outerShdw>
                </a:effectLst>
              </a:rPr>
              <a:t>special ability to make and cheerfully contribute their material resources without selfish motives to meet the needs of other people and to advance the work of the Lord.</a:t>
            </a:r>
            <a:endParaRPr lang="en-US" sz="3800" b="1" i="1" dirty="0" smtClean="0">
              <a:effectLst>
                <a:outerShdw blurRad="38100" dist="38100" dir="2700000" algn="tl">
                  <a:srgbClr val="000000">
                    <a:alpha val="43137"/>
                  </a:srgbClr>
                </a:outerShdw>
              </a:effectLst>
            </a:endParaRPr>
          </a:p>
        </p:txBody>
      </p:sp>
      <p:sp>
        <p:nvSpPr>
          <p:cNvPr id="8" name="Rectangle 7"/>
          <p:cNvSpPr/>
          <p:nvPr/>
        </p:nvSpPr>
        <p:spPr>
          <a:xfrm>
            <a:off x="2057400" y="5751493"/>
            <a:ext cx="6248400" cy="954107"/>
          </a:xfrm>
          <a:prstGeom prst="rect">
            <a:avLst/>
          </a:prstGeom>
        </p:spPr>
        <p:txBody>
          <a:bodyPr wrap="square" numCol="1">
            <a:spAutoFit/>
          </a:bodyPr>
          <a:lstStyle/>
          <a:p>
            <a:r>
              <a:rPr lang="en-US" sz="2800" b="1" dirty="0" smtClean="0">
                <a:solidFill>
                  <a:schemeClr val="tx2">
                    <a:lumMod val="60000"/>
                    <a:lumOff val="40000"/>
                  </a:schemeClr>
                </a:solidFill>
              </a:rPr>
              <a:t>Acts 4:36, 37: 9:36, 39; Rom. 12:8; </a:t>
            </a:r>
            <a:endParaRPr lang="en-US" sz="2800" b="1" dirty="0" smtClean="0">
              <a:solidFill>
                <a:schemeClr val="tx2">
                  <a:lumMod val="60000"/>
                  <a:lumOff val="40000"/>
                </a:schemeClr>
              </a:solidFill>
            </a:endParaRPr>
          </a:p>
          <a:p>
            <a:r>
              <a:rPr lang="en-US" sz="2800" b="1" dirty="0" smtClean="0">
                <a:solidFill>
                  <a:schemeClr val="tx2">
                    <a:lumMod val="60000"/>
                    <a:lumOff val="40000"/>
                  </a:schemeClr>
                </a:solidFill>
              </a:rPr>
              <a:t>II </a:t>
            </a:r>
            <a:r>
              <a:rPr lang="en-US" sz="2800" b="1" dirty="0" smtClean="0">
                <a:solidFill>
                  <a:schemeClr val="tx2">
                    <a:lumMod val="60000"/>
                    <a:lumOff val="40000"/>
                  </a:schemeClr>
                </a:solidFill>
              </a:rPr>
              <a:t>Cor. 8:1-15; 9:5-11; 1 </a:t>
            </a:r>
            <a:r>
              <a:rPr lang="en-US" sz="2800" b="1" dirty="0" smtClean="0">
                <a:solidFill>
                  <a:schemeClr val="tx2">
                    <a:lumMod val="60000"/>
                    <a:lumOff val="40000"/>
                  </a:schemeClr>
                </a:solidFill>
              </a:rPr>
              <a:t>Tim</a:t>
            </a:r>
            <a:r>
              <a:rPr lang="en-US" sz="2800" b="1" dirty="0" smtClean="0">
                <a:solidFill>
                  <a:schemeClr val="tx2">
                    <a:lumMod val="60000"/>
                    <a:lumOff val="40000"/>
                  </a:schemeClr>
                </a:solidFill>
              </a:rPr>
              <a:t>. 6:17-19</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4216539"/>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Helps</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800" b="1" i="1" dirty="0" smtClean="0">
                <a:effectLst>
                  <a:outerShdw blurRad="38100" dist="38100" dir="2700000" algn="tl">
                    <a:srgbClr val="000000">
                      <a:alpha val="43137"/>
                    </a:srgbClr>
                  </a:outerShdw>
                </a:effectLst>
              </a:rPr>
              <a:t>The </a:t>
            </a:r>
            <a:r>
              <a:rPr lang="en-US" sz="3800" b="1" i="1" dirty="0" smtClean="0">
                <a:effectLst>
                  <a:outerShdw blurRad="38100" dist="38100" dir="2700000" algn="tl">
                    <a:srgbClr val="000000">
                      <a:alpha val="43137"/>
                    </a:srgbClr>
                  </a:outerShdw>
                </a:effectLst>
              </a:rPr>
              <a:t>special desire and ability to invest their talents in the life and ministry of other members of the body in order that those persons can be more effective in their service for God.</a:t>
            </a:r>
            <a:endParaRPr lang="en-US" sz="3800" b="1" i="1" dirty="0" smtClean="0">
              <a:effectLst>
                <a:outerShdw blurRad="38100" dist="38100" dir="2700000" algn="tl">
                  <a:srgbClr val="000000">
                    <a:alpha val="43137"/>
                  </a:srgbClr>
                </a:outerShdw>
              </a:effectLst>
            </a:endParaRPr>
          </a:p>
        </p:txBody>
      </p:sp>
      <p:sp>
        <p:nvSpPr>
          <p:cNvPr id="8" name="Rectangle 7"/>
          <p:cNvSpPr/>
          <p:nvPr/>
        </p:nvSpPr>
        <p:spPr>
          <a:xfrm>
            <a:off x="2057400" y="5751493"/>
            <a:ext cx="6248400" cy="954107"/>
          </a:xfrm>
          <a:prstGeom prst="rect">
            <a:avLst/>
          </a:prstGeom>
        </p:spPr>
        <p:txBody>
          <a:bodyPr wrap="square" numCol="1">
            <a:spAutoFit/>
          </a:bodyPr>
          <a:lstStyle/>
          <a:p>
            <a:r>
              <a:rPr lang="en-US" sz="2800" b="1" dirty="0" smtClean="0">
                <a:solidFill>
                  <a:schemeClr val="tx2">
                    <a:lumMod val="60000"/>
                    <a:lumOff val="40000"/>
                  </a:schemeClr>
                </a:solidFill>
              </a:rPr>
              <a:t>Acts 9:36; Rom.16:1,2; 1 Cor. 12:28, </a:t>
            </a:r>
            <a:endParaRPr lang="en-US" sz="2800" b="1" dirty="0" smtClean="0">
              <a:solidFill>
                <a:schemeClr val="tx2">
                  <a:lumMod val="60000"/>
                  <a:lumOff val="40000"/>
                </a:schemeClr>
              </a:solidFill>
            </a:endParaRPr>
          </a:p>
          <a:p>
            <a:r>
              <a:rPr lang="en-US" sz="2800" b="1" dirty="0" smtClean="0">
                <a:solidFill>
                  <a:schemeClr val="tx2">
                    <a:lumMod val="60000"/>
                    <a:lumOff val="40000"/>
                  </a:schemeClr>
                </a:solidFill>
              </a:rPr>
              <a:t>Phil</a:t>
            </a:r>
            <a:r>
              <a:rPr lang="en-US" sz="2800" b="1" dirty="0" smtClean="0">
                <a:solidFill>
                  <a:schemeClr val="tx2">
                    <a:lumMod val="60000"/>
                    <a:lumOff val="40000"/>
                  </a:schemeClr>
                </a:solidFill>
              </a:rPr>
              <a:t>. 2:24-30; Philemon 11</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4585871"/>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Mercy</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600" b="1" i="1" dirty="0" smtClean="0">
                <a:effectLst>
                  <a:outerShdw blurRad="38100" dist="38100" dir="2700000" algn="tl">
                    <a:srgbClr val="000000">
                      <a:alpha val="43137"/>
                    </a:srgbClr>
                  </a:outerShdw>
                </a:effectLst>
              </a:rPr>
              <a:t>The </a:t>
            </a:r>
            <a:r>
              <a:rPr lang="en-US" sz="3600" b="1" i="1" dirty="0" smtClean="0">
                <a:effectLst>
                  <a:outerShdw blurRad="38100" dist="38100" dir="2700000" algn="tl">
                    <a:srgbClr val="000000">
                      <a:alpha val="43137"/>
                    </a:srgbClr>
                  </a:outerShdw>
                </a:effectLst>
              </a:rPr>
              <a:t>special ability to feel genuine empathy and compassion for individuals in distressing situations and to translate that compassion into cheerfully done deeds that reflect Christ’s love and alleviate suffering.</a:t>
            </a:r>
            <a:endParaRPr lang="en-US" sz="3600" b="1" i="1" dirty="0" smtClean="0">
              <a:effectLst>
                <a:outerShdw blurRad="38100" dist="38100" dir="2700000" algn="tl">
                  <a:srgbClr val="000000">
                    <a:alpha val="43137"/>
                  </a:srgbClr>
                </a:outerShdw>
              </a:effectLst>
            </a:endParaRPr>
          </a:p>
        </p:txBody>
      </p:sp>
      <p:sp>
        <p:nvSpPr>
          <p:cNvPr id="8" name="Rectangle 7"/>
          <p:cNvSpPr/>
          <p:nvPr/>
        </p:nvSpPr>
        <p:spPr>
          <a:xfrm>
            <a:off x="2057400" y="6106180"/>
            <a:ext cx="6248400" cy="523220"/>
          </a:xfrm>
          <a:prstGeom prst="rect">
            <a:avLst/>
          </a:prstGeom>
        </p:spPr>
        <p:txBody>
          <a:bodyPr wrap="square" numCol="1">
            <a:spAutoFit/>
          </a:bodyPr>
          <a:lstStyle/>
          <a:p>
            <a:r>
              <a:rPr lang="en-US" sz="2800" b="1" dirty="0" smtClean="0">
                <a:solidFill>
                  <a:schemeClr val="tx2">
                    <a:lumMod val="60000"/>
                    <a:lumOff val="40000"/>
                  </a:schemeClr>
                </a:solidFill>
              </a:rPr>
              <a:t>Acts 9:27, 36; 16:30, 34; Rom 12:8</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3046988"/>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Missionary</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800" b="1" i="1" dirty="0" smtClean="0">
                <a:effectLst>
                  <a:outerShdw blurRad="38100" dist="38100" dir="2700000" algn="tl">
                    <a:srgbClr val="000000">
                      <a:alpha val="43137"/>
                    </a:srgbClr>
                  </a:outerShdw>
                </a:effectLst>
              </a:rPr>
              <a:t>The </a:t>
            </a:r>
            <a:r>
              <a:rPr lang="en-US" sz="3800" b="1" i="1" dirty="0" smtClean="0">
                <a:effectLst>
                  <a:outerShdw blurRad="38100" dist="38100" dir="2700000" algn="tl">
                    <a:srgbClr val="000000">
                      <a:alpha val="43137"/>
                    </a:srgbClr>
                  </a:outerShdw>
                </a:effectLst>
              </a:rPr>
              <a:t>special ability God gives certain members to minister whatever other spiritual gifts they have in a second culture.</a:t>
            </a:r>
            <a:endParaRPr lang="en-US" sz="3800" b="1" i="1" dirty="0" smtClean="0">
              <a:effectLst>
                <a:outerShdw blurRad="38100" dist="38100" dir="2700000" algn="tl">
                  <a:srgbClr val="000000">
                    <a:alpha val="43137"/>
                  </a:srgbClr>
                </a:outerShdw>
              </a:effectLst>
            </a:endParaRPr>
          </a:p>
        </p:txBody>
      </p:sp>
      <p:sp>
        <p:nvSpPr>
          <p:cNvPr id="8" name="Rectangle 7"/>
          <p:cNvSpPr/>
          <p:nvPr/>
        </p:nvSpPr>
        <p:spPr>
          <a:xfrm>
            <a:off x="2057400" y="5294293"/>
            <a:ext cx="6248400" cy="954107"/>
          </a:xfrm>
          <a:prstGeom prst="rect">
            <a:avLst/>
          </a:prstGeom>
        </p:spPr>
        <p:txBody>
          <a:bodyPr wrap="square" numCol="1">
            <a:spAutoFit/>
          </a:bodyPr>
          <a:lstStyle/>
          <a:p>
            <a:r>
              <a:rPr lang="en-US" sz="2800" b="1" dirty="0" smtClean="0">
                <a:solidFill>
                  <a:schemeClr val="tx2">
                    <a:lumMod val="60000"/>
                    <a:lumOff val="40000"/>
                  </a:schemeClr>
                </a:solidFill>
              </a:rPr>
              <a:t>Acts 9:15; 13:2, 3; Rom. 10:15; </a:t>
            </a:r>
            <a:endParaRPr lang="en-US" sz="2800" b="1" dirty="0" smtClean="0">
              <a:solidFill>
                <a:schemeClr val="tx2">
                  <a:lumMod val="60000"/>
                  <a:lumOff val="40000"/>
                </a:schemeClr>
              </a:solidFill>
            </a:endParaRPr>
          </a:p>
          <a:p>
            <a:r>
              <a:rPr lang="en-US" sz="2800" b="1" dirty="0" smtClean="0">
                <a:solidFill>
                  <a:schemeClr val="tx2">
                    <a:lumMod val="60000"/>
                    <a:lumOff val="40000"/>
                  </a:schemeClr>
                </a:solidFill>
              </a:rPr>
              <a:t>1 </a:t>
            </a:r>
            <a:r>
              <a:rPr lang="en-US" sz="2800" b="1" dirty="0" smtClean="0">
                <a:solidFill>
                  <a:schemeClr val="tx2">
                    <a:lumMod val="60000"/>
                    <a:lumOff val="40000"/>
                  </a:schemeClr>
                </a:solidFill>
              </a:rPr>
              <a:t>Cor. 9:19-23; Eph. 3:1-7</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3600986"/>
          </a:xfrm>
          <a:prstGeom prst="rect">
            <a:avLst/>
          </a:prstGeom>
        </p:spPr>
        <p:txBody>
          <a:bodyPr wrap="square">
            <a:spAutoFit/>
          </a:bodyPr>
          <a:lstStyle/>
          <a:p>
            <a:r>
              <a:rPr lang="en-US" sz="38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Evangelist</a:t>
            </a:r>
            <a:endParaRPr lang="en-US" sz="38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800" b="1" i="1" dirty="0" smtClean="0">
                <a:effectLst>
                  <a:outerShdw blurRad="38100" dist="38100" dir="2700000" algn="tl">
                    <a:srgbClr val="000000">
                      <a:alpha val="43137"/>
                    </a:srgbClr>
                  </a:outerShdw>
                </a:effectLst>
              </a:rPr>
              <a:t>The </a:t>
            </a:r>
            <a:r>
              <a:rPr lang="en-US" sz="3800" b="1" i="1" dirty="0" smtClean="0">
                <a:effectLst>
                  <a:outerShdw blurRad="38100" dist="38100" dir="2700000" algn="tl">
                    <a:srgbClr val="000000">
                      <a:alpha val="43137"/>
                    </a:srgbClr>
                  </a:outerShdw>
                </a:effectLst>
              </a:rPr>
              <a:t>special ability and desire to share the gospel with unbelievers in such a way that they become followers of the Lord Jesus and responsible members of the body.</a:t>
            </a:r>
            <a:endParaRPr lang="en-US" sz="3800" b="1" i="1" dirty="0" smtClean="0">
              <a:effectLst>
                <a:outerShdw blurRad="38100" dist="38100" dir="2700000" algn="tl">
                  <a:srgbClr val="000000">
                    <a:alpha val="43137"/>
                  </a:srgbClr>
                </a:outerShdw>
              </a:effectLst>
            </a:endParaRPr>
          </a:p>
        </p:txBody>
      </p:sp>
      <p:sp>
        <p:nvSpPr>
          <p:cNvPr id="8" name="Rectangle 7"/>
          <p:cNvSpPr/>
          <p:nvPr/>
        </p:nvSpPr>
        <p:spPr>
          <a:xfrm>
            <a:off x="2057400" y="5410200"/>
            <a:ext cx="6248400" cy="954107"/>
          </a:xfrm>
          <a:prstGeom prst="rect">
            <a:avLst/>
          </a:prstGeom>
        </p:spPr>
        <p:txBody>
          <a:bodyPr wrap="square" numCol="1">
            <a:spAutoFit/>
          </a:bodyPr>
          <a:lstStyle/>
          <a:p>
            <a:r>
              <a:rPr lang="en-US" sz="2800" b="1" dirty="0" smtClean="0">
                <a:solidFill>
                  <a:schemeClr val="tx2">
                    <a:lumMod val="60000"/>
                    <a:lumOff val="40000"/>
                  </a:schemeClr>
                </a:solidFill>
              </a:rPr>
              <a:t>Acts 5:42; 8: 4-8, 26-38; 14:21; 21:8, </a:t>
            </a:r>
            <a:endParaRPr lang="en-US" sz="2800" b="1" dirty="0" smtClean="0">
              <a:solidFill>
                <a:schemeClr val="tx2">
                  <a:lumMod val="60000"/>
                  <a:lumOff val="40000"/>
                </a:schemeClr>
              </a:solidFill>
            </a:endParaRPr>
          </a:p>
          <a:p>
            <a:r>
              <a:rPr lang="en-US" sz="2800" b="1" dirty="0" smtClean="0">
                <a:solidFill>
                  <a:schemeClr val="tx2">
                    <a:lumMod val="60000"/>
                    <a:lumOff val="40000"/>
                  </a:schemeClr>
                </a:solidFill>
              </a:rPr>
              <a:t>Eph</a:t>
            </a:r>
            <a:r>
              <a:rPr lang="en-US" sz="2800" b="1" dirty="0" smtClean="0">
                <a:solidFill>
                  <a:schemeClr val="tx2">
                    <a:lumMod val="60000"/>
                    <a:lumOff val="40000"/>
                  </a:schemeClr>
                </a:solidFill>
              </a:rPr>
              <a:t>. 4:11; II Tim. 4:5</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4031873"/>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Hospitality</a:t>
            </a:r>
          </a:p>
          <a:p>
            <a:r>
              <a:rPr lang="en-US" sz="3600" b="1" i="1" dirty="0" smtClean="0">
                <a:effectLst>
                  <a:outerShdw blurRad="38100" dist="38100" dir="2700000" algn="tl">
                    <a:srgbClr val="000000">
                      <a:alpha val="43137"/>
                    </a:srgbClr>
                  </a:outerShdw>
                </a:effectLst>
              </a:rPr>
              <a:t>The </a:t>
            </a:r>
            <a:r>
              <a:rPr lang="en-US" sz="3600" b="1" i="1" dirty="0" smtClean="0">
                <a:effectLst>
                  <a:outerShdw blurRad="38100" dist="38100" dir="2700000" algn="tl">
                    <a:srgbClr val="000000">
                      <a:alpha val="43137"/>
                    </a:srgbClr>
                  </a:outerShdw>
                </a:effectLst>
              </a:rPr>
              <a:t>special ability to provide a warm welcome to those needing food and lodging, to make people feel welcome and accepted in any situation and to help people get acquainted with others.</a:t>
            </a:r>
            <a:endParaRPr lang="en-US" sz="3600" b="1" i="1" dirty="0" smtClean="0">
              <a:effectLst>
                <a:outerShdw blurRad="38100" dist="38100" dir="2700000" algn="tl">
                  <a:srgbClr val="000000">
                    <a:alpha val="43137"/>
                  </a:srgbClr>
                </a:outerShdw>
              </a:effectLst>
            </a:endParaRPr>
          </a:p>
        </p:txBody>
      </p:sp>
      <p:sp>
        <p:nvSpPr>
          <p:cNvPr id="8" name="Rectangle 7"/>
          <p:cNvSpPr/>
          <p:nvPr/>
        </p:nvSpPr>
        <p:spPr>
          <a:xfrm>
            <a:off x="2057400" y="5562600"/>
            <a:ext cx="6477000" cy="954107"/>
          </a:xfrm>
          <a:prstGeom prst="rect">
            <a:avLst/>
          </a:prstGeom>
        </p:spPr>
        <p:txBody>
          <a:bodyPr wrap="square" numCol="1">
            <a:spAutoFit/>
          </a:bodyPr>
          <a:lstStyle/>
          <a:p>
            <a:r>
              <a:rPr lang="en-US" sz="2800" b="1" dirty="0" smtClean="0">
                <a:solidFill>
                  <a:schemeClr val="tx2">
                    <a:lumMod val="60000"/>
                    <a:lumOff val="40000"/>
                  </a:schemeClr>
                </a:solidFill>
              </a:rPr>
              <a:t>Acts 16:15; 21: 4,7,8,21; Rom. 12:13; 16:23; 1 Tim 3:2; Heb. 13: 1-2; 1 Peter 4:9</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3631763"/>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Faith</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800" b="1" i="1" dirty="0" smtClean="0">
                <a:effectLst>
                  <a:outerShdw blurRad="38100" dist="38100" dir="2700000" algn="tl">
                    <a:srgbClr val="000000">
                      <a:alpha val="43137"/>
                    </a:srgbClr>
                  </a:outerShdw>
                </a:effectLst>
              </a:rPr>
              <a:t>The </a:t>
            </a:r>
            <a:r>
              <a:rPr lang="en-US" sz="3800" b="1" i="1" dirty="0" smtClean="0">
                <a:effectLst>
                  <a:outerShdw blurRad="38100" dist="38100" dir="2700000" algn="tl">
                    <a:srgbClr val="000000">
                      <a:alpha val="43137"/>
                    </a:srgbClr>
                  </a:outerShdw>
                </a:effectLst>
              </a:rPr>
              <a:t>special ability that God gives certain members of the Body of Christ to believe for and expect an extraordinary demonstration of God’s power.</a:t>
            </a:r>
            <a:endParaRPr lang="en-US" sz="3800" b="1" i="1" dirty="0" smtClean="0">
              <a:effectLst>
                <a:outerShdw blurRad="38100" dist="38100" dir="2700000" algn="tl">
                  <a:srgbClr val="000000">
                    <a:alpha val="43137"/>
                  </a:srgbClr>
                </a:outerShdw>
              </a:effectLst>
            </a:endParaRPr>
          </a:p>
        </p:txBody>
      </p:sp>
      <p:sp>
        <p:nvSpPr>
          <p:cNvPr id="8" name="Rectangle 7"/>
          <p:cNvSpPr/>
          <p:nvPr/>
        </p:nvSpPr>
        <p:spPr>
          <a:xfrm>
            <a:off x="2057400" y="5486400"/>
            <a:ext cx="6477000" cy="954107"/>
          </a:xfrm>
          <a:prstGeom prst="rect">
            <a:avLst/>
          </a:prstGeom>
        </p:spPr>
        <p:txBody>
          <a:bodyPr wrap="square" numCol="1">
            <a:spAutoFit/>
          </a:bodyPr>
          <a:lstStyle/>
          <a:p>
            <a:r>
              <a:rPr lang="en-US" sz="2800" b="1" dirty="0" smtClean="0">
                <a:solidFill>
                  <a:schemeClr val="tx2">
                    <a:lumMod val="60000"/>
                    <a:lumOff val="40000"/>
                  </a:schemeClr>
                </a:solidFill>
              </a:rPr>
              <a:t>Acts 27:21-25; Rom. </a:t>
            </a:r>
            <a:r>
              <a:rPr lang="en-US" sz="2800" b="1" dirty="0" smtClean="0">
                <a:solidFill>
                  <a:schemeClr val="tx2">
                    <a:lumMod val="60000"/>
                    <a:lumOff val="40000"/>
                  </a:schemeClr>
                </a:solidFill>
              </a:rPr>
              <a:t>4:18-21; </a:t>
            </a:r>
          </a:p>
          <a:p>
            <a:r>
              <a:rPr lang="en-US" sz="2800" b="1" dirty="0" smtClean="0">
                <a:solidFill>
                  <a:schemeClr val="tx2">
                    <a:lumMod val="60000"/>
                    <a:lumOff val="40000"/>
                  </a:schemeClr>
                </a:solidFill>
              </a:rPr>
              <a:t>1 </a:t>
            </a:r>
            <a:r>
              <a:rPr lang="en-US" sz="2800" b="1" dirty="0" smtClean="0">
                <a:solidFill>
                  <a:schemeClr val="tx2">
                    <a:lumMod val="60000"/>
                    <a:lumOff val="40000"/>
                  </a:schemeClr>
                </a:solidFill>
              </a:rPr>
              <a:t>Cor</a:t>
            </a:r>
            <a:r>
              <a:rPr lang="en-US" sz="2800" b="1" dirty="0" smtClean="0">
                <a:solidFill>
                  <a:schemeClr val="tx2">
                    <a:lumMod val="60000"/>
                    <a:lumOff val="40000"/>
                  </a:schemeClr>
                </a:solidFill>
              </a:rPr>
              <a:t> 12:9; 13:2; Heb. 11.</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4416594"/>
          </a:xfrm>
          <a:prstGeom prst="rect">
            <a:avLst/>
          </a:prstGeom>
        </p:spPr>
        <p:txBody>
          <a:bodyPr wrap="square">
            <a:spAutoFit/>
          </a:bodyPr>
          <a:lstStyle/>
          <a:p>
            <a:r>
              <a:rPr lang="en-US" sz="36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Leadership</a:t>
            </a:r>
            <a:endParaRPr lang="en-US" sz="36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500" b="1" i="1" dirty="0" smtClean="0">
                <a:effectLst>
                  <a:outerShdw blurRad="38100" dist="38100" dir="2700000" algn="tl">
                    <a:srgbClr val="000000">
                      <a:alpha val="43137"/>
                    </a:srgbClr>
                  </a:outerShdw>
                </a:effectLst>
              </a:rPr>
              <a:t>The </a:t>
            </a:r>
            <a:r>
              <a:rPr lang="en-US" sz="3500" b="1" i="1" dirty="0" smtClean="0">
                <a:effectLst>
                  <a:outerShdw blurRad="38100" dist="38100" dir="2700000" algn="tl">
                    <a:srgbClr val="000000">
                      <a:alpha val="43137"/>
                    </a:srgbClr>
                  </a:outerShdw>
                </a:effectLst>
              </a:rPr>
              <a:t>special ability to set goals for the Body in accordance with God’s will, to communicate these goals to others, and to motivate them to work together harmoniously to accomplish these goals for the glory of God.</a:t>
            </a:r>
            <a:endParaRPr lang="en-US" sz="3500" b="1" i="1" dirty="0" smtClean="0">
              <a:effectLst>
                <a:outerShdw blurRad="38100" dist="38100" dir="2700000" algn="tl">
                  <a:srgbClr val="000000">
                    <a:alpha val="43137"/>
                  </a:srgbClr>
                </a:outerShdw>
              </a:effectLst>
            </a:endParaRPr>
          </a:p>
        </p:txBody>
      </p:sp>
      <p:sp>
        <p:nvSpPr>
          <p:cNvPr id="8" name="Rectangle 7"/>
          <p:cNvSpPr/>
          <p:nvPr/>
        </p:nvSpPr>
        <p:spPr>
          <a:xfrm>
            <a:off x="1600200" y="6029980"/>
            <a:ext cx="7391400" cy="523220"/>
          </a:xfrm>
          <a:prstGeom prst="rect">
            <a:avLst/>
          </a:prstGeom>
        </p:spPr>
        <p:txBody>
          <a:bodyPr wrap="square" numCol="1">
            <a:spAutoFit/>
          </a:bodyPr>
          <a:lstStyle/>
          <a:p>
            <a:r>
              <a:rPr lang="en-US" sz="2800" b="1" dirty="0" smtClean="0">
                <a:solidFill>
                  <a:schemeClr val="tx2">
                    <a:lumMod val="60000"/>
                    <a:lumOff val="40000"/>
                  </a:schemeClr>
                </a:solidFill>
              </a:rPr>
              <a:t>Acts 15:7-11; Rom. 12:8; 1 Tim. 5:17; Heb. 13:17</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3631763"/>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Administration</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800" b="1" i="1" dirty="0" smtClean="0">
                <a:effectLst>
                  <a:outerShdw blurRad="38100" dist="38100" dir="2700000" algn="tl">
                    <a:srgbClr val="000000">
                      <a:alpha val="43137"/>
                    </a:srgbClr>
                  </a:outerShdw>
                </a:effectLst>
              </a:rPr>
              <a:t>The </a:t>
            </a:r>
            <a:r>
              <a:rPr lang="en-US" sz="3800" b="1" i="1" dirty="0" smtClean="0">
                <a:effectLst>
                  <a:outerShdw blurRad="38100" dist="38100" dir="2700000" algn="tl">
                    <a:srgbClr val="000000">
                      <a:alpha val="43137"/>
                    </a:srgbClr>
                  </a:outerShdw>
                </a:effectLst>
              </a:rPr>
              <a:t>special ability to understand the objectives of the church, to organize plans to accomplish those objectives, and to execute those plans in an efficient manner.</a:t>
            </a:r>
            <a:endParaRPr lang="en-US" sz="3800" b="1" i="1" dirty="0" smtClean="0">
              <a:effectLst>
                <a:outerShdw blurRad="38100" dist="38100" dir="2700000" algn="tl">
                  <a:srgbClr val="000000">
                    <a:alpha val="43137"/>
                  </a:srgbClr>
                </a:outerShdw>
              </a:effectLst>
            </a:endParaRPr>
          </a:p>
        </p:txBody>
      </p:sp>
      <p:sp>
        <p:nvSpPr>
          <p:cNvPr id="8" name="Rectangle 7"/>
          <p:cNvSpPr/>
          <p:nvPr/>
        </p:nvSpPr>
        <p:spPr>
          <a:xfrm>
            <a:off x="2057400" y="5638800"/>
            <a:ext cx="6248400" cy="523220"/>
          </a:xfrm>
          <a:prstGeom prst="rect">
            <a:avLst/>
          </a:prstGeom>
        </p:spPr>
        <p:txBody>
          <a:bodyPr wrap="square" numCol="1">
            <a:spAutoFit/>
          </a:bodyPr>
          <a:lstStyle/>
          <a:p>
            <a:r>
              <a:rPr lang="en-US" sz="2800" b="1" dirty="0" smtClean="0">
                <a:solidFill>
                  <a:schemeClr val="tx2">
                    <a:lumMod val="60000"/>
                    <a:lumOff val="40000"/>
                  </a:schemeClr>
                </a:solidFill>
              </a:rPr>
              <a:t>Acts 6:1-7; 1 Cor. </a:t>
            </a:r>
            <a:r>
              <a:rPr lang="en-US" sz="2800" b="1" dirty="0" smtClean="0">
                <a:solidFill>
                  <a:schemeClr val="tx2">
                    <a:lumMod val="60000"/>
                    <a:lumOff val="40000"/>
                  </a:schemeClr>
                </a:solidFill>
              </a:rPr>
              <a:t>12:28; Titus </a:t>
            </a:r>
            <a:r>
              <a:rPr lang="en-US" sz="2800" b="1" dirty="0" smtClean="0">
                <a:solidFill>
                  <a:schemeClr val="tx2">
                    <a:lumMod val="60000"/>
                    <a:lumOff val="40000"/>
                  </a:schemeClr>
                </a:solidFill>
              </a:rPr>
              <a:t>1:5</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4000"/>
          </a:schemeClr>
        </a:solidFill>
        <a:effectLst/>
      </p:bgPr>
    </p:bg>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1025" name="Rectangle 1"/>
          <p:cNvSpPr>
            <a:spLocks noChangeArrowheads="1"/>
          </p:cNvSpPr>
          <p:nvPr/>
        </p:nvSpPr>
        <p:spPr bwMode="auto">
          <a:xfrm rot="10800000" flipV="1">
            <a:off x="1676401" y="2492040"/>
            <a:ext cx="7162800"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definition of spiritual gifts:</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Spiritual gifts are special abilities given by the Holy Spirit to every believer according</a:t>
            </a: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 God’s grace and design for use in exalting Christ, edifying the church, and evangelizing the secular world</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2554545"/>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Miracles</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800" b="1" i="1" dirty="0" smtClean="0">
                <a:effectLst>
                  <a:outerShdw blurRad="38100" dist="38100" dir="2700000" algn="tl">
                    <a:srgbClr val="000000">
                      <a:alpha val="43137"/>
                    </a:srgbClr>
                  </a:outerShdw>
                </a:effectLst>
              </a:rPr>
              <a:t>A </a:t>
            </a:r>
            <a:r>
              <a:rPr lang="en-US" sz="3800" b="1" i="1" dirty="0" smtClean="0">
                <a:effectLst>
                  <a:outerShdw blurRad="38100" dist="38100" dir="2700000" algn="tl">
                    <a:srgbClr val="000000">
                      <a:alpha val="43137"/>
                    </a:srgbClr>
                  </a:outerShdw>
                </a:effectLst>
              </a:rPr>
              <a:t>supernatural demonstration of God’s power that supersedes the laws of nature.</a:t>
            </a:r>
            <a:endParaRPr lang="en-US" sz="3800" b="1" i="1" dirty="0" smtClean="0">
              <a:effectLst>
                <a:outerShdw blurRad="38100" dist="38100" dir="2700000" algn="tl">
                  <a:srgbClr val="000000">
                    <a:alpha val="43137"/>
                  </a:srgbClr>
                </a:outerShdw>
              </a:effectLst>
            </a:endParaRPr>
          </a:p>
        </p:txBody>
      </p:sp>
      <p:sp>
        <p:nvSpPr>
          <p:cNvPr id="8" name="Rectangle 7"/>
          <p:cNvSpPr/>
          <p:nvPr/>
        </p:nvSpPr>
        <p:spPr>
          <a:xfrm>
            <a:off x="1981200" y="5105400"/>
            <a:ext cx="6248400" cy="954107"/>
          </a:xfrm>
          <a:prstGeom prst="rect">
            <a:avLst/>
          </a:prstGeom>
        </p:spPr>
        <p:txBody>
          <a:bodyPr wrap="square" numCol="1">
            <a:spAutoFit/>
          </a:bodyPr>
          <a:lstStyle/>
          <a:p>
            <a:r>
              <a:rPr lang="en-US" sz="2800" b="1" dirty="0" smtClean="0">
                <a:solidFill>
                  <a:schemeClr val="tx2">
                    <a:lumMod val="60000"/>
                    <a:lumOff val="40000"/>
                  </a:schemeClr>
                </a:solidFill>
              </a:rPr>
              <a:t>Acts 5:1-11; 9:36-42; 19:11-20; 20: 7-12; 1 Cor. 12:10, 28</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2554545"/>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Healings</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800" b="1" i="1" dirty="0" smtClean="0">
                <a:effectLst>
                  <a:outerShdw blurRad="38100" dist="38100" dir="2700000" algn="tl">
                    <a:srgbClr val="000000">
                      <a:alpha val="43137"/>
                    </a:srgbClr>
                  </a:outerShdw>
                </a:effectLst>
              </a:rPr>
              <a:t>A </a:t>
            </a:r>
            <a:r>
              <a:rPr lang="en-US" sz="3800" b="1" i="1" dirty="0" smtClean="0">
                <a:effectLst>
                  <a:outerShdw blurRad="38100" dist="38100" dir="2700000" algn="tl">
                    <a:srgbClr val="000000">
                      <a:alpha val="43137"/>
                    </a:srgbClr>
                  </a:outerShdw>
                </a:effectLst>
              </a:rPr>
              <a:t>supernatural demonstration of God’s power to heal sicknesses, injury and disease.</a:t>
            </a:r>
            <a:endParaRPr lang="en-US" sz="3800" b="1" i="1" dirty="0" smtClean="0">
              <a:effectLst>
                <a:outerShdw blurRad="38100" dist="38100" dir="2700000" algn="tl">
                  <a:srgbClr val="000000">
                    <a:alpha val="43137"/>
                  </a:srgbClr>
                </a:outerShdw>
              </a:effectLst>
            </a:endParaRPr>
          </a:p>
        </p:txBody>
      </p:sp>
      <p:sp>
        <p:nvSpPr>
          <p:cNvPr id="8" name="Rectangle 7"/>
          <p:cNvSpPr/>
          <p:nvPr/>
        </p:nvSpPr>
        <p:spPr>
          <a:xfrm>
            <a:off x="1981200" y="5181600"/>
            <a:ext cx="6248400" cy="954107"/>
          </a:xfrm>
          <a:prstGeom prst="rect">
            <a:avLst/>
          </a:prstGeom>
        </p:spPr>
        <p:txBody>
          <a:bodyPr wrap="square" numCol="1">
            <a:spAutoFit/>
          </a:bodyPr>
          <a:lstStyle/>
          <a:p>
            <a:r>
              <a:rPr lang="en-US" sz="2800" b="1" dirty="0" smtClean="0">
                <a:solidFill>
                  <a:schemeClr val="tx2">
                    <a:lumMod val="60000"/>
                    <a:lumOff val="40000"/>
                  </a:schemeClr>
                </a:solidFill>
              </a:rPr>
              <a:t>Acts 3: 1-10; 5:15; 20: 9-12; </a:t>
            </a:r>
            <a:endParaRPr lang="en-US" sz="2800" b="1" dirty="0" smtClean="0">
              <a:solidFill>
                <a:schemeClr val="tx2">
                  <a:lumMod val="60000"/>
                  <a:lumOff val="40000"/>
                </a:schemeClr>
              </a:solidFill>
            </a:endParaRPr>
          </a:p>
          <a:p>
            <a:r>
              <a:rPr lang="en-US" sz="2800" b="1" dirty="0" smtClean="0">
                <a:solidFill>
                  <a:schemeClr val="tx2">
                    <a:lumMod val="60000"/>
                    <a:lumOff val="40000"/>
                  </a:schemeClr>
                </a:solidFill>
              </a:rPr>
              <a:t>1 </a:t>
            </a:r>
            <a:r>
              <a:rPr lang="en-US" sz="2800" b="1" dirty="0" smtClean="0">
                <a:solidFill>
                  <a:schemeClr val="tx2">
                    <a:lumMod val="60000"/>
                    <a:lumOff val="40000"/>
                  </a:schemeClr>
                </a:solidFill>
              </a:rPr>
              <a:t>Cor. 12:9, 28; James 5:14; 1 Peter 2:24</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3631763"/>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Tongues</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800" b="1" i="1" dirty="0" smtClean="0">
                <a:effectLst>
                  <a:outerShdw blurRad="38100" dist="38100" dir="2700000" algn="tl">
                    <a:srgbClr val="000000">
                      <a:alpha val="43137"/>
                    </a:srgbClr>
                  </a:outerShdw>
                </a:effectLst>
              </a:rPr>
              <a:t>The </a:t>
            </a:r>
            <a:r>
              <a:rPr lang="en-US" sz="3800" b="1" i="1" dirty="0" smtClean="0">
                <a:effectLst>
                  <a:outerShdw blurRad="38100" dist="38100" dir="2700000" algn="tl">
                    <a:srgbClr val="000000">
                      <a:alpha val="43137"/>
                    </a:srgbClr>
                  </a:outerShdw>
                </a:effectLst>
              </a:rPr>
              <a:t>ability to speak a message from God to the church through the yielded believer given in a language unlearned by the speaker.</a:t>
            </a:r>
            <a:endParaRPr lang="en-US" sz="3800" b="1" i="1" dirty="0" smtClean="0">
              <a:effectLst>
                <a:outerShdw blurRad="38100" dist="38100" dir="2700000" algn="tl">
                  <a:srgbClr val="000000">
                    <a:alpha val="43137"/>
                  </a:srgbClr>
                </a:outerShdw>
              </a:effectLst>
            </a:endParaRPr>
          </a:p>
        </p:txBody>
      </p:sp>
      <p:sp>
        <p:nvSpPr>
          <p:cNvPr id="8" name="Rectangle 7"/>
          <p:cNvSpPr/>
          <p:nvPr/>
        </p:nvSpPr>
        <p:spPr>
          <a:xfrm>
            <a:off x="1981200" y="5638800"/>
            <a:ext cx="6248400" cy="954107"/>
          </a:xfrm>
          <a:prstGeom prst="rect">
            <a:avLst/>
          </a:prstGeom>
        </p:spPr>
        <p:txBody>
          <a:bodyPr wrap="square" numCol="1">
            <a:spAutoFit/>
          </a:bodyPr>
          <a:lstStyle/>
          <a:p>
            <a:r>
              <a:rPr lang="en-US" sz="2800" b="1" dirty="0" smtClean="0">
                <a:solidFill>
                  <a:schemeClr val="tx2">
                    <a:lumMod val="60000"/>
                    <a:lumOff val="40000"/>
                  </a:schemeClr>
                </a:solidFill>
              </a:rPr>
              <a:t>Acts 2:1-13; 10: 44-46; 19: 1-7; </a:t>
            </a:r>
            <a:endParaRPr lang="en-US" sz="2800" b="1" dirty="0" smtClean="0">
              <a:solidFill>
                <a:schemeClr val="tx2">
                  <a:lumMod val="60000"/>
                  <a:lumOff val="40000"/>
                </a:schemeClr>
              </a:solidFill>
            </a:endParaRPr>
          </a:p>
          <a:p>
            <a:r>
              <a:rPr lang="en-US" sz="2800" b="1" dirty="0" smtClean="0">
                <a:solidFill>
                  <a:schemeClr val="tx2">
                    <a:lumMod val="60000"/>
                    <a:lumOff val="40000"/>
                  </a:schemeClr>
                </a:solidFill>
              </a:rPr>
              <a:t>1 </a:t>
            </a:r>
            <a:r>
              <a:rPr lang="en-US" sz="2800" b="1" dirty="0" smtClean="0">
                <a:solidFill>
                  <a:schemeClr val="tx2">
                    <a:lumMod val="60000"/>
                    <a:lumOff val="40000"/>
                  </a:schemeClr>
                </a:solidFill>
              </a:rPr>
              <a:t>Cor. 12:10, 28; 1 Cor. 14:13-19</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3046988"/>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Interpretation</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800" b="1" i="1" dirty="0" smtClean="0">
                <a:effectLst>
                  <a:outerShdw blurRad="38100" dist="38100" dir="2700000" algn="tl">
                    <a:srgbClr val="000000">
                      <a:alpha val="43137"/>
                    </a:srgbClr>
                  </a:outerShdw>
                </a:effectLst>
              </a:rPr>
              <a:t>The </a:t>
            </a:r>
            <a:r>
              <a:rPr lang="en-US" sz="3800" b="1" i="1" dirty="0" smtClean="0">
                <a:effectLst>
                  <a:outerShdw blurRad="38100" dist="38100" dir="2700000" algn="tl">
                    <a:srgbClr val="000000">
                      <a:alpha val="43137"/>
                    </a:srgbClr>
                  </a:outerShdw>
                </a:effectLst>
              </a:rPr>
              <a:t>ability to state in the language of the hearer the message of one who speaks in tongues.</a:t>
            </a:r>
            <a:endParaRPr lang="en-US" sz="3800" b="1" i="1" dirty="0" smtClean="0">
              <a:effectLst>
                <a:outerShdw blurRad="38100" dist="38100" dir="2700000" algn="tl">
                  <a:srgbClr val="000000">
                    <a:alpha val="43137"/>
                  </a:srgbClr>
                </a:outerShdw>
              </a:effectLst>
            </a:endParaRPr>
          </a:p>
        </p:txBody>
      </p:sp>
      <p:sp>
        <p:nvSpPr>
          <p:cNvPr id="8" name="Rectangle 7"/>
          <p:cNvSpPr/>
          <p:nvPr/>
        </p:nvSpPr>
        <p:spPr>
          <a:xfrm>
            <a:off x="1981200" y="5638800"/>
            <a:ext cx="6248400" cy="523220"/>
          </a:xfrm>
          <a:prstGeom prst="rect">
            <a:avLst/>
          </a:prstGeom>
        </p:spPr>
        <p:txBody>
          <a:bodyPr wrap="square" numCol="1">
            <a:spAutoFit/>
          </a:bodyPr>
          <a:lstStyle/>
          <a:p>
            <a:r>
              <a:rPr lang="en-US" sz="2800" b="1" dirty="0" smtClean="0">
                <a:solidFill>
                  <a:schemeClr val="tx2">
                    <a:lumMod val="60000"/>
                    <a:lumOff val="40000"/>
                  </a:schemeClr>
                </a:solidFill>
              </a:rPr>
              <a:t>1 Cor. 12:10, 30; 1 Cor. 14:13, 26-28</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4308872"/>
          </a:xfrm>
          <a:prstGeom prst="rect">
            <a:avLst/>
          </a:prstGeom>
        </p:spPr>
        <p:txBody>
          <a:bodyPr wrap="square">
            <a:spAutoFit/>
          </a:bodyPr>
          <a:lstStyle/>
          <a:p>
            <a:r>
              <a:rPr lang="en-US" sz="36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Apostle</a:t>
            </a:r>
            <a:endParaRPr lang="en-US" sz="36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400" b="1" i="1" dirty="0" smtClean="0">
                <a:effectLst>
                  <a:outerShdw blurRad="38100" dist="38100" dir="2700000" algn="tl">
                    <a:srgbClr val="000000">
                      <a:alpha val="43137"/>
                    </a:srgbClr>
                  </a:outerShdw>
                </a:effectLst>
              </a:rPr>
              <a:t>The </a:t>
            </a:r>
            <a:r>
              <a:rPr lang="en-US" sz="3400" b="1" i="1" dirty="0" smtClean="0">
                <a:effectLst>
                  <a:outerShdw blurRad="38100" dist="38100" dir="2700000" algn="tl">
                    <a:srgbClr val="000000">
                      <a:alpha val="43137"/>
                    </a:srgbClr>
                  </a:outerShdw>
                </a:effectLst>
              </a:rPr>
              <a:t>special ability to perform a special task or work for the Lord, exercise general leadership over the ministry of the Body which is accepted and appreciated, and speak with recognized authority in spiritual matters.</a:t>
            </a:r>
            <a:endParaRPr lang="en-US" sz="3400" b="1" i="1" dirty="0" smtClean="0">
              <a:effectLst>
                <a:outerShdw blurRad="38100" dist="38100" dir="2700000" algn="tl">
                  <a:srgbClr val="000000">
                    <a:alpha val="43137"/>
                  </a:srgbClr>
                </a:outerShdw>
              </a:effectLst>
            </a:endParaRPr>
          </a:p>
        </p:txBody>
      </p:sp>
      <p:sp>
        <p:nvSpPr>
          <p:cNvPr id="8" name="Rectangle 7"/>
          <p:cNvSpPr/>
          <p:nvPr/>
        </p:nvSpPr>
        <p:spPr>
          <a:xfrm>
            <a:off x="1981200" y="5675293"/>
            <a:ext cx="6248400" cy="954107"/>
          </a:xfrm>
          <a:prstGeom prst="rect">
            <a:avLst/>
          </a:prstGeom>
        </p:spPr>
        <p:txBody>
          <a:bodyPr wrap="square" numCol="1">
            <a:spAutoFit/>
          </a:bodyPr>
          <a:lstStyle/>
          <a:p>
            <a:r>
              <a:rPr lang="en-US" sz="2800" b="1" dirty="0" smtClean="0">
                <a:solidFill>
                  <a:schemeClr val="tx2">
                    <a:lumMod val="60000"/>
                    <a:lumOff val="40000"/>
                  </a:schemeClr>
                </a:solidFill>
              </a:rPr>
              <a:t>Acts 6: 1-6; 13: 1-4; 1 Cor. 12:28; </a:t>
            </a:r>
            <a:endParaRPr lang="en-US" sz="2800" b="1" dirty="0" smtClean="0">
              <a:solidFill>
                <a:schemeClr val="tx2">
                  <a:lumMod val="60000"/>
                  <a:lumOff val="40000"/>
                </a:schemeClr>
              </a:solidFill>
            </a:endParaRPr>
          </a:p>
          <a:p>
            <a:r>
              <a:rPr lang="en-US" sz="2800" b="1" dirty="0" smtClean="0">
                <a:solidFill>
                  <a:schemeClr val="tx2">
                    <a:lumMod val="60000"/>
                    <a:lumOff val="40000"/>
                  </a:schemeClr>
                </a:solidFill>
              </a:rPr>
              <a:t>II </a:t>
            </a:r>
            <a:r>
              <a:rPr lang="en-US" sz="2800" b="1" dirty="0" smtClean="0">
                <a:solidFill>
                  <a:schemeClr val="tx2">
                    <a:lumMod val="60000"/>
                    <a:lumOff val="40000"/>
                  </a:schemeClr>
                </a:solidFill>
              </a:rPr>
              <a:t>Cor. 12:12; Eph 4:11; Gal. 2:7-10</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3416320"/>
          </a:xfrm>
          <a:prstGeom prst="rect">
            <a:avLst/>
          </a:prstGeom>
        </p:spPr>
        <p:txBody>
          <a:bodyPr wrap="square">
            <a:spAutoFit/>
          </a:bodyPr>
          <a:lstStyle/>
          <a:p>
            <a:r>
              <a:rPr lang="en-US" sz="36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Craftsmanship</a:t>
            </a:r>
            <a:endParaRPr lang="en-US" sz="36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600" b="1" i="1" dirty="0" smtClean="0">
                <a:effectLst>
                  <a:outerShdw blurRad="38100" dist="38100" dir="2700000" algn="tl">
                    <a:srgbClr val="000000">
                      <a:alpha val="43137"/>
                    </a:srgbClr>
                  </a:outerShdw>
                </a:effectLst>
              </a:rPr>
              <a:t>The </a:t>
            </a:r>
            <a:r>
              <a:rPr lang="en-US" sz="3600" b="1" i="1" dirty="0" smtClean="0">
                <a:effectLst>
                  <a:outerShdw blurRad="38100" dist="38100" dir="2700000" algn="tl">
                    <a:srgbClr val="000000">
                      <a:alpha val="43137"/>
                    </a:srgbClr>
                  </a:outerShdw>
                </a:effectLst>
              </a:rPr>
              <a:t>special ability to use their hands to make, create, construct and repair whatever is necessary to further the work of the Lord and bring glory to Him.</a:t>
            </a:r>
            <a:endParaRPr lang="en-US" sz="3600" b="1" i="1" dirty="0" smtClean="0">
              <a:effectLst>
                <a:outerShdw blurRad="38100" dist="38100" dir="2700000" algn="tl">
                  <a:srgbClr val="000000">
                    <a:alpha val="43137"/>
                  </a:srgbClr>
                </a:outerShdw>
              </a:effectLst>
            </a:endParaRPr>
          </a:p>
        </p:txBody>
      </p:sp>
      <p:sp>
        <p:nvSpPr>
          <p:cNvPr id="8" name="Rectangle 7"/>
          <p:cNvSpPr/>
          <p:nvPr/>
        </p:nvSpPr>
        <p:spPr>
          <a:xfrm>
            <a:off x="1981200" y="5486400"/>
            <a:ext cx="6248400" cy="954107"/>
          </a:xfrm>
          <a:prstGeom prst="rect">
            <a:avLst/>
          </a:prstGeom>
        </p:spPr>
        <p:txBody>
          <a:bodyPr wrap="square" numCol="1">
            <a:spAutoFit/>
          </a:bodyPr>
          <a:lstStyle/>
          <a:p>
            <a:r>
              <a:rPr lang="en-US" sz="2800" b="1" dirty="0" smtClean="0">
                <a:solidFill>
                  <a:schemeClr val="tx2">
                    <a:lumMod val="60000"/>
                    <a:lumOff val="40000"/>
                  </a:schemeClr>
                </a:solidFill>
              </a:rPr>
              <a:t>Ex. 30:22-25; 31: 3-11; 1 </a:t>
            </a:r>
            <a:r>
              <a:rPr lang="en-US" sz="2800" b="1" dirty="0" smtClean="0">
                <a:solidFill>
                  <a:schemeClr val="tx2">
                    <a:lumMod val="60000"/>
                    <a:lumOff val="40000"/>
                  </a:schemeClr>
                </a:solidFill>
              </a:rPr>
              <a:t>Chron</a:t>
            </a:r>
            <a:r>
              <a:rPr lang="en-US" sz="2800" b="1" dirty="0" smtClean="0">
                <a:solidFill>
                  <a:schemeClr val="tx2">
                    <a:lumMod val="60000"/>
                    <a:lumOff val="40000"/>
                  </a:schemeClr>
                </a:solidFill>
              </a:rPr>
              <a:t> 34:9-13; Acts 16:14; 18:3</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3416320"/>
          </a:xfrm>
          <a:prstGeom prst="rect">
            <a:avLst/>
          </a:prstGeom>
        </p:spPr>
        <p:txBody>
          <a:bodyPr wrap="square">
            <a:spAutoFit/>
          </a:bodyPr>
          <a:lstStyle/>
          <a:p>
            <a:r>
              <a:rPr lang="en-US" sz="36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Intercession</a:t>
            </a:r>
            <a:endParaRPr lang="en-US" sz="36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600" b="1" i="1" dirty="0" smtClean="0">
                <a:effectLst>
                  <a:outerShdw blurRad="38100" dist="38100" dir="2700000" algn="tl">
                    <a:srgbClr val="000000">
                      <a:alpha val="43137"/>
                    </a:srgbClr>
                  </a:outerShdw>
                </a:effectLst>
              </a:rPr>
              <a:t>The </a:t>
            </a:r>
            <a:r>
              <a:rPr lang="en-US" sz="3600" b="1" i="1" dirty="0" smtClean="0">
                <a:effectLst>
                  <a:outerShdw blurRad="38100" dist="38100" dir="2700000" algn="tl">
                    <a:srgbClr val="000000">
                      <a:alpha val="43137"/>
                    </a:srgbClr>
                  </a:outerShdw>
                </a:effectLst>
              </a:rPr>
              <a:t>special ability and calling to make petitions to God on behalf of others on a regular basis, over an extended period of time which results in specific answers.</a:t>
            </a:r>
            <a:endParaRPr lang="en-US" sz="3600" b="1" i="1" dirty="0" smtClean="0">
              <a:effectLst>
                <a:outerShdw blurRad="38100" dist="38100" dir="2700000" algn="tl">
                  <a:srgbClr val="000000">
                    <a:alpha val="43137"/>
                  </a:srgbClr>
                </a:outerShdw>
              </a:effectLst>
            </a:endParaRPr>
          </a:p>
        </p:txBody>
      </p:sp>
      <p:sp>
        <p:nvSpPr>
          <p:cNvPr id="8" name="Rectangle 7"/>
          <p:cNvSpPr/>
          <p:nvPr/>
        </p:nvSpPr>
        <p:spPr>
          <a:xfrm>
            <a:off x="1981200" y="5486400"/>
            <a:ext cx="6248400" cy="954107"/>
          </a:xfrm>
          <a:prstGeom prst="rect">
            <a:avLst/>
          </a:prstGeom>
        </p:spPr>
        <p:txBody>
          <a:bodyPr wrap="square" numCol="1">
            <a:spAutoFit/>
          </a:bodyPr>
          <a:lstStyle/>
          <a:p>
            <a:r>
              <a:rPr lang="en-US" sz="2800" b="1" dirty="0" smtClean="0">
                <a:solidFill>
                  <a:schemeClr val="tx2">
                    <a:lumMod val="60000"/>
                    <a:lumOff val="40000"/>
                  </a:schemeClr>
                </a:solidFill>
              </a:rPr>
              <a:t>Acts 12:5-17; 16; 25-31; Col. 4:12; </a:t>
            </a:r>
            <a:endParaRPr lang="en-US" sz="2800" b="1" dirty="0" smtClean="0">
              <a:solidFill>
                <a:schemeClr val="tx2">
                  <a:lumMod val="60000"/>
                  <a:lumOff val="40000"/>
                </a:schemeClr>
              </a:solidFill>
            </a:endParaRPr>
          </a:p>
          <a:p>
            <a:r>
              <a:rPr lang="en-US" sz="2800" b="1" dirty="0" smtClean="0">
                <a:solidFill>
                  <a:schemeClr val="tx2">
                    <a:lumMod val="60000"/>
                    <a:lumOff val="40000"/>
                  </a:schemeClr>
                </a:solidFill>
              </a:rPr>
              <a:t>1 </a:t>
            </a:r>
            <a:r>
              <a:rPr lang="en-US" sz="2800" b="1" dirty="0" smtClean="0">
                <a:solidFill>
                  <a:schemeClr val="tx2">
                    <a:lumMod val="60000"/>
                    <a:lumOff val="40000"/>
                  </a:schemeClr>
                </a:solidFill>
              </a:rPr>
              <a:t>Tim. 2:1-8; James 5:14-16</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2862322"/>
          </a:xfrm>
          <a:prstGeom prst="rect">
            <a:avLst/>
          </a:prstGeom>
        </p:spPr>
        <p:txBody>
          <a:bodyPr wrap="square">
            <a:spAutoFit/>
          </a:bodyPr>
          <a:lstStyle/>
          <a:p>
            <a:r>
              <a:rPr lang="en-US" sz="36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Music</a:t>
            </a:r>
            <a:endParaRPr lang="en-US" sz="36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600" b="1" i="1" dirty="0" smtClean="0">
                <a:effectLst>
                  <a:outerShdw blurRad="38100" dist="38100" dir="2700000" algn="tl">
                    <a:srgbClr val="000000">
                      <a:alpha val="43137"/>
                    </a:srgbClr>
                  </a:outerShdw>
                </a:effectLst>
              </a:rPr>
              <a:t>The </a:t>
            </a:r>
            <a:r>
              <a:rPr lang="en-US" sz="3600" b="1" i="1" dirty="0" smtClean="0">
                <a:effectLst>
                  <a:outerShdw blurRad="38100" dist="38100" dir="2700000" algn="tl">
                    <a:srgbClr val="000000">
                      <a:alpha val="43137"/>
                    </a:srgbClr>
                  </a:outerShdw>
                </a:effectLst>
              </a:rPr>
              <a:t>special ability to sing or play a musical instrument in such a way that the Body is edified and Jesus Christ is glorified and exalted.</a:t>
            </a:r>
            <a:endParaRPr lang="en-US" sz="3600" b="1" i="1" dirty="0" smtClean="0">
              <a:effectLst>
                <a:outerShdw blurRad="38100" dist="38100" dir="2700000" algn="tl">
                  <a:srgbClr val="000000">
                    <a:alpha val="43137"/>
                  </a:srgbClr>
                </a:outerShdw>
              </a:effectLst>
            </a:endParaRPr>
          </a:p>
        </p:txBody>
      </p:sp>
      <p:sp>
        <p:nvSpPr>
          <p:cNvPr id="8" name="Rectangle 7"/>
          <p:cNvSpPr/>
          <p:nvPr/>
        </p:nvSpPr>
        <p:spPr>
          <a:xfrm>
            <a:off x="1676400" y="5105400"/>
            <a:ext cx="7086600" cy="1384995"/>
          </a:xfrm>
          <a:prstGeom prst="rect">
            <a:avLst/>
          </a:prstGeom>
        </p:spPr>
        <p:txBody>
          <a:bodyPr wrap="square" numCol="1">
            <a:spAutoFit/>
          </a:bodyPr>
          <a:lstStyle/>
          <a:p>
            <a:pPr marL="514350" indent="-514350"/>
            <a:r>
              <a:rPr lang="en-US" sz="2800" b="1" dirty="0" smtClean="0">
                <a:solidFill>
                  <a:schemeClr val="tx2">
                    <a:lumMod val="60000"/>
                    <a:lumOff val="40000"/>
                  </a:schemeClr>
                </a:solidFill>
              </a:rPr>
              <a:t>I Chron</a:t>
            </a:r>
            <a:r>
              <a:rPr lang="en-US" sz="2800" b="1" dirty="0" smtClean="0">
                <a:solidFill>
                  <a:schemeClr val="tx2">
                    <a:lumMod val="60000"/>
                    <a:lumOff val="40000"/>
                  </a:schemeClr>
                </a:solidFill>
              </a:rPr>
              <a:t>. 16:42; II Chron. 5:12, 13; </a:t>
            </a:r>
            <a:r>
              <a:rPr lang="en-US" sz="2800" b="1" dirty="0" smtClean="0">
                <a:solidFill>
                  <a:schemeClr val="tx2">
                    <a:lumMod val="60000"/>
                    <a:lumOff val="40000"/>
                  </a:schemeClr>
                </a:solidFill>
              </a:rPr>
              <a:t>34:12; </a:t>
            </a:r>
          </a:p>
          <a:p>
            <a:pPr marL="514350" indent="-514350"/>
            <a:r>
              <a:rPr lang="en-US" sz="2800" b="1" dirty="0" smtClean="0">
                <a:solidFill>
                  <a:schemeClr val="tx2">
                    <a:lumMod val="60000"/>
                    <a:lumOff val="40000"/>
                  </a:schemeClr>
                </a:solidFill>
              </a:rPr>
              <a:t>Psalms </a:t>
            </a:r>
            <a:r>
              <a:rPr lang="en-US" sz="2800" b="1" dirty="0" smtClean="0">
                <a:solidFill>
                  <a:schemeClr val="tx2">
                    <a:lumMod val="60000"/>
                    <a:lumOff val="40000"/>
                  </a:schemeClr>
                </a:solidFill>
              </a:rPr>
              <a:t>101, 150; 1 Cor. </a:t>
            </a:r>
            <a:r>
              <a:rPr lang="en-US" sz="2800" b="1" dirty="0" smtClean="0">
                <a:solidFill>
                  <a:schemeClr val="tx2">
                    <a:lumMod val="60000"/>
                    <a:lumOff val="40000"/>
                  </a:schemeClr>
                </a:solidFill>
              </a:rPr>
              <a:t>14:26; Eph</a:t>
            </a:r>
            <a:r>
              <a:rPr lang="en-US" sz="2800" b="1" dirty="0" smtClean="0">
                <a:solidFill>
                  <a:schemeClr val="tx2">
                    <a:lumMod val="60000"/>
                    <a:lumOff val="40000"/>
                  </a:schemeClr>
                </a:solidFill>
              </a:rPr>
              <a:t>. 5:18, 19; </a:t>
            </a:r>
            <a:endParaRPr lang="en-US" sz="2800" b="1" dirty="0" smtClean="0">
              <a:solidFill>
                <a:schemeClr val="tx2">
                  <a:lumMod val="60000"/>
                  <a:lumOff val="40000"/>
                </a:schemeClr>
              </a:solidFill>
            </a:endParaRPr>
          </a:p>
          <a:p>
            <a:pPr marL="514350" indent="-514350"/>
            <a:r>
              <a:rPr lang="en-US" sz="2800" b="1" dirty="0" smtClean="0">
                <a:solidFill>
                  <a:schemeClr val="tx2">
                    <a:lumMod val="60000"/>
                    <a:lumOff val="40000"/>
                  </a:schemeClr>
                </a:solidFill>
              </a:rPr>
              <a:t>Col</a:t>
            </a:r>
            <a:r>
              <a:rPr lang="en-US" sz="2800" b="1" dirty="0" smtClean="0">
                <a:solidFill>
                  <a:schemeClr val="tx2">
                    <a:lumMod val="60000"/>
                    <a:lumOff val="40000"/>
                  </a:schemeClr>
                </a:solidFill>
              </a:rPr>
              <a:t>. 3:16</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3970318"/>
          </a:xfrm>
          <a:prstGeom prst="rect">
            <a:avLst/>
          </a:prstGeom>
        </p:spPr>
        <p:txBody>
          <a:bodyPr wrap="square">
            <a:spAutoFit/>
          </a:bodyPr>
          <a:lstStyle/>
          <a:p>
            <a:r>
              <a:rPr lang="en-US" sz="36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Serving</a:t>
            </a:r>
            <a:endParaRPr lang="en-US" sz="36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600" b="1" i="1" dirty="0" smtClean="0">
                <a:effectLst>
                  <a:outerShdw blurRad="38100" dist="38100" dir="2700000" algn="tl">
                    <a:srgbClr val="000000">
                      <a:alpha val="43137"/>
                    </a:srgbClr>
                  </a:outerShdw>
                </a:effectLst>
              </a:rPr>
              <a:t>The </a:t>
            </a:r>
            <a:r>
              <a:rPr lang="en-US" sz="3600" b="1" i="1" dirty="0" smtClean="0">
                <a:effectLst>
                  <a:outerShdw blurRad="38100" dist="38100" dir="2700000" algn="tl">
                    <a:srgbClr val="000000">
                      <a:alpha val="43137"/>
                    </a:srgbClr>
                  </a:outerShdw>
                </a:effectLst>
              </a:rPr>
              <a:t>special desire and ability to identify unmet task-related needs in the Body and make use of available resources to meet those needs doing so with a willing and joyful attitude.</a:t>
            </a:r>
            <a:endParaRPr lang="en-US" sz="3600" b="1" i="1" dirty="0" smtClean="0">
              <a:effectLst>
                <a:outerShdw blurRad="38100" dist="38100" dir="2700000" algn="tl">
                  <a:srgbClr val="000000">
                    <a:alpha val="43137"/>
                  </a:srgbClr>
                </a:outerShdw>
              </a:effectLst>
            </a:endParaRPr>
          </a:p>
        </p:txBody>
      </p:sp>
      <p:sp>
        <p:nvSpPr>
          <p:cNvPr id="8" name="Rectangle 7"/>
          <p:cNvSpPr/>
          <p:nvPr/>
        </p:nvSpPr>
        <p:spPr>
          <a:xfrm>
            <a:off x="1981200" y="5562600"/>
            <a:ext cx="6248400" cy="954107"/>
          </a:xfrm>
          <a:prstGeom prst="rect">
            <a:avLst/>
          </a:prstGeom>
        </p:spPr>
        <p:txBody>
          <a:bodyPr wrap="square" numCol="1">
            <a:spAutoFit/>
          </a:bodyPr>
          <a:lstStyle/>
          <a:p>
            <a:r>
              <a:rPr lang="en-US" sz="2800" b="1" dirty="0" smtClean="0">
                <a:solidFill>
                  <a:schemeClr val="tx2">
                    <a:lumMod val="60000"/>
                    <a:lumOff val="40000"/>
                  </a:schemeClr>
                </a:solidFill>
              </a:rPr>
              <a:t>Acts 6:1-7; 9: 36-43; Rom. 12:7; 15:26-33; Gal. 6:10; II Tim. 1:16-18</a:t>
            </a:r>
            <a:endParaRPr lang="en-US" sz="28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graphicFrame>
        <p:nvGraphicFramePr>
          <p:cNvPr id="7" name="Table 6"/>
          <p:cNvGraphicFramePr>
            <a:graphicFrameLocks noGrp="1"/>
          </p:cNvGraphicFramePr>
          <p:nvPr/>
        </p:nvGraphicFramePr>
        <p:xfrm>
          <a:off x="1600200" y="2743200"/>
          <a:ext cx="7391400" cy="2822458"/>
        </p:xfrm>
        <a:graphic>
          <a:graphicData uri="http://schemas.openxmlformats.org/drawingml/2006/table">
            <a:tbl>
              <a:tblPr/>
              <a:tblGrid>
                <a:gridCol w="3381173"/>
                <a:gridCol w="222135"/>
                <a:gridCol w="3788092"/>
              </a:tblGrid>
              <a:tr h="1066753">
                <a:tc>
                  <a:txBody>
                    <a:bodyPr/>
                    <a:lstStyle/>
                    <a:p>
                      <a:pPr marL="0" marR="0" algn="ctr">
                        <a:lnSpc>
                          <a:spcPct val="115000"/>
                        </a:lnSpc>
                        <a:spcBef>
                          <a:spcPts val="600"/>
                        </a:spcBef>
                        <a:spcAft>
                          <a:spcPts val="600"/>
                        </a:spcAft>
                      </a:pPr>
                      <a:endParaRPr lang="en-US" sz="1800" b="1" dirty="0" smtClean="0">
                        <a:latin typeface="Arial" pitchFamily="34" charset="0"/>
                        <a:ea typeface="Times New Roman"/>
                        <a:cs typeface="Arial" pitchFamily="34" charset="0"/>
                      </a:endParaRPr>
                    </a:p>
                    <a:p>
                      <a:pPr marL="0" marR="0" algn="ctr">
                        <a:lnSpc>
                          <a:spcPct val="115000"/>
                        </a:lnSpc>
                        <a:spcBef>
                          <a:spcPts val="600"/>
                        </a:spcBef>
                        <a:spcAft>
                          <a:spcPts val="600"/>
                        </a:spcAft>
                      </a:pPr>
                      <a:r>
                        <a:rPr lang="en-US" sz="1800" b="1" dirty="0" smtClean="0">
                          <a:latin typeface="Arial" pitchFamily="34" charset="0"/>
                          <a:ea typeface="Times New Roman"/>
                          <a:cs typeface="Arial" pitchFamily="34" charset="0"/>
                        </a:rPr>
                        <a:t>Primary</a:t>
                      </a:r>
                      <a:endParaRPr lang="en-US" sz="1800" b="1" dirty="0">
                        <a:latin typeface="Arial" pitchFamily="34" charset="0"/>
                        <a:ea typeface="Times New Roman"/>
                        <a:cs typeface="Arial" pitchFamily="34" charset="0"/>
                      </a:endParaRPr>
                    </a:p>
                  </a:txBody>
                  <a:tcPr marL="64056" marR="64056" marT="0" marB="0">
                    <a:lnL>
                      <a:noFill/>
                    </a:lnL>
                    <a:lnR>
                      <a:noFill/>
                    </a:lnR>
                    <a:lnT>
                      <a:noFill/>
                    </a:lnT>
                    <a:lnB>
                      <a:noFill/>
                    </a:lnB>
                  </a:tcPr>
                </a:tc>
                <a:tc>
                  <a:txBody>
                    <a:bodyPr/>
                    <a:lstStyle/>
                    <a:p>
                      <a:pPr marL="0" marR="0" algn="ctr">
                        <a:lnSpc>
                          <a:spcPct val="115000"/>
                        </a:lnSpc>
                        <a:spcBef>
                          <a:spcPts val="600"/>
                        </a:spcBef>
                        <a:spcAft>
                          <a:spcPts val="600"/>
                        </a:spcAft>
                      </a:pPr>
                      <a:endParaRPr lang="en-US" sz="1800" b="1" dirty="0">
                        <a:latin typeface="Arial" pitchFamily="34" charset="0"/>
                        <a:ea typeface="Times New Roman"/>
                        <a:cs typeface="Arial" pitchFamily="34" charset="0"/>
                      </a:endParaRPr>
                    </a:p>
                  </a:txBody>
                  <a:tcPr marL="64056" marR="64056" marT="0" marB="0">
                    <a:lnL>
                      <a:noFill/>
                    </a:lnL>
                    <a:lnR>
                      <a:noFill/>
                    </a:lnR>
                    <a:lnT>
                      <a:noFill/>
                    </a:lnT>
                    <a:lnB>
                      <a:noFill/>
                    </a:lnB>
                  </a:tcPr>
                </a:tc>
                <a:tc>
                  <a:txBody>
                    <a:bodyPr/>
                    <a:lstStyle/>
                    <a:p>
                      <a:pPr marL="0" marR="0" algn="ctr">
                        <a:lnSpc>
                          <a:spcPct val="115000"/>
                        </a:lnSpc>
                        <a:spcBef>
                          <a:spcPts val="600"/>
                        </a:spcBef>
                        <a:spcAft>
                          <a:spcPts val="600"/>
                        </a:spcAft>
                      </a:pPr>
                      <a:endParaRPr lang="en-US" sz="1800" b="1" dirty="0" smtClean="0">
                        <a:latin typeface="Arial" pitchFamily="34" charset="0"/>
                        <a:ea typeface="Times New Roman"/>
                        <a:cs typeface="Arial" pitchFamily="34" charset="0"/>
                      </a:endParaRPr>
                    </a:p>
                    <a:p>
                      <a:pPr marL="0" marR="0" algn="ctr">
                        <a:lnSpc>
                          <a:spcPct val="115000"/>
                        </a:lnSpc>
                        <a:spcBef>
                          <a:spcPts val="600"/>
                        </a:spcBef>
                        <a:spcAft>
                          <a:spcPts val="600"/>
                        </a:spcAft>
                      </a:pPr>
                      <a:r>
                        <a:rPr lang="en-US" sz="1800" b="1" dirty="0" smtClean="0">
                          <a:latin typeface="Arial" pitchFamily="34" charset="0"/>
                          <a:ea typeface="Times New Roman"/>
                          <a:cs typeface="Arial" pitchFamily="34" charset="0"/>
                        </a:rPr>
                        <a:t>Secondary</a:t>
                      </a:r>
                      <a:endParaRPr lang="en-US" sz="1800" b="1" dirty="0">
                        <a:latin typeface="Arial" pitchFamily="34" charset="0"/>
                        <a:ea typeface="Times New Roman"/>
                        <a:cs typeface="Arial" pitchFamily="34" charset="0"/>
                      </a:endParaRPr>
                    </a:p>
                  </a:txBody>
                  <a:tcPr marL="64056" marR="64056" marT="0" marB="0">
                    <a:lnL>
                      <a:noFill/>
                    </a:lnL>
                    <a:lnR>
                      <a:noFill/>
                    </a:lnR>
                    <a:lnT>
                      <a:noFill/>
                    </a:lnT>
                    <a:lnB>
                      <a:noFill/>
                    </a:lnB>
                  </a:tcPr>
                </a:tc>
              </a:tr>
              <a:tr h="537924">
                <a:tc>
                  <a:txBody>
                    <a:bodyPr/>
                    <a:lstStyle/>
                    <a:p>
                      <a:pPr marL="0" marR="0">
                        <a:lnSpc>
                          <a:spcPct val="115000"/>
                        </a:lnSpc>
                        <a:spcBef>
                          <a:spcPts val="600"/>
                        </a:spcBef>
                        <a:spcAft>
                          <a:spcPts val="0"/>
                        </a:spcAft>
                      </a:pPr>
                      <a:r>
                        <a:rPr lang="en-US" sz="1800" b="1" dirty="0">
                          <a:latin typeface="Arial" pitchFamily="34" charset="0"/>
                          <a:ea typeface="Times New Roman"/>
                          <a:cs typeface="Arial" pitchFamily="34" charset="0"/>
                        </a:rPr>
                        <a:t>1. </a:t>
                      </a:r>
                      <a:r>
                        <a:rPr lang="en-US" sz="1800" b="1" dirty="0" smtClean="0">
                          <a:latin typeface="Arial" pitchFamily="34" charset="0"/>
                          <a:ea typeface="Times New Roman"/>
                          <a:cs typeface="Arial" pitchFamily="34" charset="0"/>
                        </a:rPr>
                        <a:t>_______________________</a:t>
                      </a:r>
                      <a:endParaRPr lang="en-US" sz="1800" b="1" dirty="0">
                        <a:latin typeface="Arial" pitchFamily="34" charset="0"/>
                        <a:ea typeface="Times New Roman"/>
                        <a:cs typeface="Arial" pitchFamily="34" charset="0"/>
                      </a:endParaRPr>
                    </a:p>
                  </a:txBody>
                  <a:tcPr marL="64056" marR="64056" marT="0" marB="0">
                    <a:lnL>
                      <a:noFill/>
                    </a:lnL>
                    <a:lnR>
                      <a:noFill/>
                    </a:lnR>
                    <a:lnT>
                      <a:noFill/>
                    </a:lnT>
                    <a:lnB>
                      <a:noFill/>
                    </a:lnB>
                  </a:tcPr>
                </a:tc>
                <a:tc>
                  <a:txBody>
                    <a:bodyPr/>
                    <a:lstStyle/>
                    <a:p>
                      <a:pPr marL="0" marR="0">
                        <a:lnSpc>
                          <a:spcPct val="115000"/>
                        </a:lnSpc>
                        <a:spcBef>
                          <a:spcPts val="600"/>
                        </a:spcBef>
                        <a:spcAft>
                          <a:spcPts val="0"/>
                        </a:spcAft>
                      </a:pPr>
                      <a:endParaRPr lang="en-US" sz="1800" b="1" dirty="0">
                        <a:latin typeface="Arial" pitchFamily="34" charset="0"/>
                        <a:ea typeface="Times New Roman"/>
                        <a:cs typeface="Arial" pitchFamily="34" charset="0"/>
                      </a:endParaRPr>
                    </a:p>
                  </a:txBody>
                  <a:tcPr marL="64056" marR="64056" marT="0" marB="0">
                    <a:lnL>
                      <a:noFill/>
                    </a:lnL>
                    <a:lnR>
                      <a:noFill/>
                    </a:lnR>
                    <a:lnT>
                      <a:noFill/>
                    </a:lnT>
                    <a:lnB>
                      <a:noFill/>
                    </a:lnB>
                  </a:tcPr>
                </a:tc>
                <a:tc>
                  <a:txBody>
                    <a:bodyPr/>
                    <a:lstStyle/>
                    <a:p>
                      <a:pPr marL="0" marR="0">
                        <a:lnSpc>
                          <a:spcPct val="115000"/>
                        </a:lnSpc>
                        <a:spcBef>
                          <a:spcPts val="600"/>
                        </a:spcBef>
                        <a:spcAft>
                          <a:spcPts val="0"/>
                        </a:spcAft>
                      </a:pPr>
                      <a:r>
                        <a:rPr lang="en-US" sz="1800" b="1" dirty="0">
                          <a:latin typeface="Arial" pitchFamily="34" charset="0"/>
                          <a:ea typeface="Times New Roman"/>
                          <a:cs typeface="Arial" pitchFamily="34" charset="0"/>
                        </a:rPr>
                        <a:t>1. </a:t>
                      </a:r>
                      <a:r>
                        <a:rPr lang="en-US" sz="1800" b="1" dirty="0" smtClean="0">
                          <a:latin typeface="Arial" pitchFamily="34" charset="0"/>
                          <a:ea typeface="Times New Roman"/>
                          <a:cs typeface="Arial" pitchFamily="34" charset="0"/>
                        </a:rPr>
                        <a:t>________________________</a:t>
                      </a:r>
                      <a:endParaRPr lang="en-US" sz="1800" b="1" dirty="0">
                        <a:latin typeface="Arial" pitchFamily="34" charset="0"/>
                        <a:ea typeface="Times New Roman"/>
                        <a:cs typeface="Arial" pitchFamily="34" charset="0"/>
                      </a:endParaRPr>
                    </a:p>
                  </a:txBody>
                  <a:tcPr marL="64056" marR="64056" marT="0" marB="0">
                    <a:lnL>
                      <a:noFill/>
                    </a:lnL>
                    <a:lnR>
                      <a:noFill/>
                    </a:lnR>
                    <a:lnT>
                      <a:noFill/>
                    </a:lnT>
                    <a:lnB>
                      <a:noFill/>
                    </a:lnB>
                  </a:tcPr>
                </a:tc>
              </a:tr>
              <a:tr h="537924">
                <a:tc>
                  <a:txBody>
                    <a:bodyPr/>
                    <a:lstStyle/>
                    <a:p>
                      <a:pPr marL="0" marR="0">
                        <a:lnSpc>
                          <a:spcPct val="115000"/>
                        </a:lnSpc>
                        <a:spcBef>
                          <a:spcPts val="600"/>
                        </a:spcBef>
                        <a:spcAft>
                          <a:spcPts val="0"/>
                        </a:spcAft>
                      </a:pPr>
                      <a:r>
                        <a:rPr lang="en-US" sz="1800" b="1" dirty="0">
                          <a:latin typeface="Arial" pitchFamily="34" charset="0"/>
                          <a:ea typeface="Times New Roman"/>
                          <a:cs typeface="Arial" pitchFamily="34" charset="0"/>
                        </a:rPr>
                        <a:t>2. </a:t>
                      </a:r>
                      <a:r>
                        <a:rPr lang="en-US" sz="1800" b="1" dirty="0" smtClean="0">
                          <a:latin typeface="Arial" pitchFamily="34" charset="0"/>
                          <a:ea typeface="Times New Roman"/>
                          <a:cs typeface="Arial" pitchFamily="34" charset="0"/>
                        </a:rPr>
                        <a:t>_______________________</a:t>
                      </a:r>
                      <a:endParaRPr lang="en-US" sz="1800" b="1" dirty="0">
                        <a:latin typeface="Arial" pitchFamily="34" charset="0"/>
                        <a:ea typeface="Times New Roman"/>
                        <a:cs typeface="Arial" pitchFamily="34" charset="0"/>
                      </a:endParaRPr>
                    </a:p>
                  </a:txBody>
                  <a:tcPr marL="64056" marR="64056" marT="0" marB="0">
                    <a:lnL>
                      <a:noFill/>
                    </a:lnL>
                    <a:lnR>
                      <a:noFill/>
                    </a:lnR>
                    <a:lnT>
                      <a:noFill/>
                    </a:lnT>
                    <a:lnB>
                      <a:noFill/>
                    </a:lnB>
                  </a:tcPr>
                </a:tc>
                <a:tc>
                  <a:txBody>
                    <a:bodyPr/>
                    <a:lstStyle/>
                    <a:p>
                      <a:pPr marL="0" marR="0">
                        <a:lnSpc>
                          <a:spcPct val="115000"/>
                        </a:lnSpc>
                        <a:spcBef>
                          <a:spcPts val="600"/>
                        </a:spcBef>
                        <a:spcAft>
                          <a:spcPts val="0"/>
                        </a:spcAft>
                      </a:pPr>
                      <a:endParaRPr lang="en-US" sz="1800" b="1" dirty="0">
                        <a:latin typeface="Arial" pitchFamily="34" charset="0"/>
                        <a:ea typeface="Times New Roman"/>
                        <a:cs typeface="Arial" pitchFamily="34" charset="0"/>
                      </a:endParaRPr>
                    </a:p>
                  </a:txBody>
                  <a:tcPr marL="64056" marR="64056" marT="0" marB="0">
                    <a:lnL>
                      <a:noFill/>
                    </a:lnL>
                    <a:lnR>
                      <a:noFill/>
                    </a:lnR>
                    <a:lnT>
                      <a:noFill/>
                    </a:lnT>
                    <a:lnB>
                      <a:noFill/>
                    </a:lnB>
                  </a:tcPr>
                </a:tc>
                <a:tc>
                  <a:txBody>
                    <a:bodyPr/>
                    <a:lstStyle/>
                    <a:p>
                      <a:pPr marL="0" marR="0">
                        <a:lnSpc>
                          <a:spcPct val="115000"/>
                        </a:lnSpc>
                        <a:spcBef>
                          <a:spcPts val="600"/>
                        </a:spcBef>
                        <a:spcAft>
                          <a:spcPts val="0"/>
                        </a:spcAft>
                      </a:pPr>
                      <a:r>
                        <a:rPr lang="en-US" sz="1800" b="1" dirty="0">
                          <a:latin typeface="Arial" pitchFamily="34" charset="0"/>
                          <a:ea typeface="Times New Roman"/>
                          <a:cs typeface="Arial" pitchFamily="34" charset="0"/>
                        </a:rPr>
                        <a:t>2. </a:t>
                      </a:r>
                      <a:r>
                        <a:rPr lang="en-US" sz="1800" b="1" dirty="0" smtClean="0">
                          <a:latin typeface="Arial" pitchFamily="34" charset="0"/>
                          <a:ea typeface="Times New Roman"/>
                          <a:cs typeface="Arial" pitchFamily="34" charset="0"/>
                        </a:rPr>
                        <a:t>________________________</a:t>
                      </a:r>
                      <a:endParaRPr lang="en-US" sz="1800" b="1" dirty="0">
                        <a:latin typeface="Arial" pitchFamily="34" charset="0"/>
                        <a:ea typeface="Times New Roman"/>
                        <a:cs typeface="Arial" pitchFamily="34" charset="0"/>
                      </a:endParaRPr>
                    </a:p>
                  </a:txBody>
                  <a:tcPr marL="64056" marR="64056" marT="0" marB="0">
                    <a:lnL>
                      <a:noFill/>
                    </a:lnL>
                    <a:lnR>
                      <a:noFill/>
                    </a:lnR>
                    <a:lnT>
                      <a:noFill/>
                    </a:lnT>
                    <a:lnB>
                      <a:noFill/>
                    </a:lnB>
                  </a:tcPr>
                </a:tc>
              </a:tr>
              <a:tr h="679857">
                <a:tc>
                  <a:txBody>
                    <a:bodyPr/>
                    <a:lstStyle/>
                    <a:p>
                      <a:pPr marL="0" marR="0">
                        <a:lnSpc>
                          <a:spcPct val="115000"/>
                        </a:lnSpc>
                        <a:spcBef>
                          <a:spcPts val="600"/>
                        </a:spcBef>
                        <a:spcAft>
                          <a:spcPts val="0"/>
                        </a:spcAft>
                      </a:pPr>
                      <a:r>
                        <a:rPr lang="en-US" sz="1800" b="1" dirty="0">
                          <a:latin typeface="Arial" pitchFamily="34" charset="0"/>
                          <a:ea typeface="Times New Roman"/>
                          <a:cs typeface="Arial" pitchFamily="34" charset="0"/>
                        </a:rPr>
                        <a:t>3. </a:t>
                      </a:r>
                      <a:r>
                        <a:rPr lang="en-US" sz="1800" b="1" dirty="0" smtClean="0">
                          <a:latin typeface="Arial" pitchFamily="34" charset="0"/>
                          <a:ea typeface="Times New Roman"/>
                          <a:cs typeface="Arial" pitchFamily="34" charset="0"/>
                        </a:rPr>
                        <a:t>_______________________</a:t>
                      </a:r>
                      <a:endParaRPr lang="en-US" sz="1800" b="1" dirty="0">
                        <a:latin typeface="Arial" pitchFamily="34" charset="0"/>
                        <a:ea typeface="Times New Roman"/>
                        <a:cs typeface="Arial" pitchFamily="34" charset="0"/>
                      </a:endParaRPr>
                    </a:p>
                  </a:txBody>
                  <a:tcPr marL="64056" marR="64056" marT="0" marB="0">
                    <a:lnL>
                      <a:noFill/>
                    </a:lnL>
                    <a:lnR>
                      <a:noFill/>
                    </a:lnR>
                    <a:lnT>
                      <a:noFill/>
                    </a:lnT>
                    <a:lnB>
                      <a:noFill/>
                    </a:lnB>
                  </a:tcPr>
                </a:tc>
                <a:tc>
                  <a:txBody>
                    <a:bodyPr/>
                    <a:lstStyle/>
                    <a:p>
                      <a:pPr marL="0" marR="0">
                        <a:lnSpc>
                          <a:spcPct val="115000"/>
                        </a:lnSpc>
                        <a:spcBef>
                          <a:spcPts val="600"/>
                        </a:spcBef>
                        <a:spcAft>
                          <a:spcPts val="0"/>
                        </a:spcAft>
                      </a:pPr>
                      <a:endParaRPr lang="en-US" sz="1800" b="1" dirty="0">
                        <a:latin typeface="Arial" pitchFamily="34" charset="0"/>
                        <a:ea typeface="Times New Roman"/>
                        <a:cs typeface="Arial" pitchFamily="34" charset="0"/>
                      </a:endParaRPr>
                    </a:p>
                  </a:txBody>
                  <a:tcPr marL="64056" marR="64056" marT="0" marB="0">
                    <a:lnL>
                      <a:noFill/>
                    </a:lnL>
                    <a:lnR>
                      <a:noFill/>
                    </a:lnR>
                    <a:lnT>
                      <a:noFill/>
                    </a:lnT>
                    <a:lnB>
                      <a:noFill/>
                    </a:lnB>
                  </a:tcPr>
                </a:tc>
                <a:tc>
                  <a:txBody>
                    <a:bodyPr/>
                    <a:lstStyle/>
                    <a:p>
                      <a:pPr marL="0" marR="0">
                        <a:lnSpc>
                          <a:spcPct val="115000"/>
                        </a:lnSpc>
                        <a:spcBef>
                          <a:spcPts val="600"/>
                        </a:spcBef>
                        <a:spcAft>
                          <a:spcPts val="0"/>
                        </a:spcAft>
                      </a:pPr>
                      <a:r>
                        <a:rPr lang="en-US" sz="1800" b="1" dirty="0">
                          <a:latin typeface="Arial" pitchFamily="34" charset="0"/>
                          <a:ea typeface="Times New Roman"/>
                          <a:cs typeface="Arial" pitchFamily="34" charset="0"/>
                        </a:rPr>
                        <a:t>3. </a:t>
                      </a:r>
                      <a:r>
                        <a:rPr lang="en-US" sz="1800" b="1" dirty="0" smtClean="0">
                          <a:latin typeface="Arial" pitchFamily="34" charset="0"/>
                          <a:ea typeface="Times New Roman"/>
                          <a:cs typeface="Arial" pitchFamily="34" charset="0"/>
                        </a:rPr>
                        <a:t>________________________</a:t>
                      </a:r>
                      <a:endParaRPr lang="en-US" sz="1800" b="1" dirty="0">
                        <a:latin typeface="Arial" pitchFamily="34" charset="0"/>
                        <a:ea typeface="Times New Roman"/>
                        <a:cs typeface="Arial" pitchFamily="34" charset="0"/>
                      </a:endParaRPr>
                    </a:p>
                  </a:txBody>
                  <a:tcPr marL="64056" marR="64056" marT="0" marB="0">
                    <a:lnL>
                      <a:noFill/>
                    </a:lnL>
                    <a:lnR>
                      <a:noFill/>
                    </a:lnR>
                    <a:lnT>
                      <a:noFill/>
                    </a:lnT>
                    <a:lnB>
                      <a:noFill/>
                    </a:lnB>
                  </a:tcPr>
                </a:tc>
              </a:tr>
            </a:tbl>
          </a:graphicData>
        </a:graphic>
      </p:graphicFrame>
      <p:sp>
        <p:nvSpPr>
          <p:cNvPr id="49153" name="Rectangle 1"/>
          <p:cNvSpPr>
            <a:spLocks noChangeArrowheads="1"/>
          </p:cNvSpPr>
          <p:nvPr/>
        </p:nvSpPr>
        <p:spPr bwMode="auto">
          <a:xfrm>
            <a:off x="2362200" y="2057400"/>
            <a:ext cx="5257800" cy="738615"/>
          </a:xfrm>
          <a:prstGeom prst="rect">
            <a:avLst/>
          </a:prstGeom>
          <a:noFill/>
          <a:ln w="9525">
            <a:noFill/>
            <a:miter lim="800000"/>
            <a:headEnd/>
            <a:tailEnd/>
          </a:ln>
          <a:effectLst/>
        </p:spPr>
        <p:txBody>
          <a:bodyPr vert="horz" wrap="square" lIns="0" tIns="76176" rIns="0" bIns="76176"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INVENTORY SUMMARY</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alpha val="4000"/>
          </a:schemeClr>
        </a:solidFill>
        <a:effectLst/>
      </p:bgPr>
    </p:bg>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2049" name="Rectangle 1"/>
          <p:cNvSpPr>
            <a:spLocks noChangeArrowheads="1"/>
          </p:cNvSpPr>
          <p:nvPr/>
        </p:nvSpPr>
        <p:spPr bwMode="auto">
          <a:xfrm>
            <a:off x="1524000" y="2799292"/>
            <a:ext cx="7315200" cy="2354491"/>
          </a:xfrm>
          <a:prstGeom prst="rect">
            <a:avLst/>
          </a:prstGeom>
          <a:noFill/>
          <a:ln w="9525">
            <a:noFill/>
            <a:miter lim="800000"/>
            <a:headEnd/>
            <a:tailEnd/>
          </a:ln>
          <a:effectLst/>
        </p:spPr>
        <p:txBody>
          <a:bodyPr vert="horz" wrap="square" lIns="228528" tIns="0" rIns="0" bIns="0" numCol="1" anchor="ctr" anchorCtr="0" compatLnSpc="1">
            <a:prstTxWarp prst="textNoShape">
              <a:avLst/>
            </a:prstTxWarp>
            <a:spAutoFit/>
          </a:bodyPr>
          <a:lstStyle/>
          <a:p>
            <a:pPr lvl="0" algn="ctr" fontAlgn="base">
              <a:spcBef>
                <a:spcPct val="0"/>
              </a:spcBef>
              <a:spcAft>
                <a:spcPct val="0"/>
              </a:spcAft>
              <a:tabLst>
                <a:tab pos="228600" algn="l"/>
              </a:tabLst>
            </a:pPr>
            <a:r>
              <a:rPr lang="en-US" sz="4800" b="1" dirty="0" smtClean="0">
                <a:effectLst>
                  <a:outerShdw blurRad="38100" dist="38100" dir="2700000" algn="tl">
                    <a:srgbClr val="000000">
                      <a:alpha val="43137"/>
                    </a:srgbClr>
                  </a:outerShdw>
                </a:effectLst>
              </a:rPr>
              <a:t>Descriptions of the Spiritual Gifts with Biblical References</a:t>
            </a:r>
          </a:p>
          <a:p>
            <a:pPr marL="0" marR="0" lvl="0" indent="0" algn="ctr" defTabSz="914400" rtl="0" eaLnBrk="1" fontAlgn="base" latinLnBrk="0" hangingPunct="1">
              <a:lnSpc>
                <a:spcPct val="100000"/>
              </a:lnSpc>
              <a:spcBef>
                <a:spcPct val="0"/>
              </a:spcBef>
              <a:spcAft>
                <a:spcPct val="0"/>
              </a:spcAft>
              <a:buClrTx/>
              <a:buSzTx/>
              <a:buFontTx/>
              <a:buNone/>
              <a:tabLst>
                <a:tab pos="228600" algn="l"/>
              </a:tabLst>
            </a:pPr>
            <a:endParaRPr lang="en-US" sz="800" b="1" dirty="0" smtClean="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17409" name="Rectangle 1"/>
          <p:cNvSpPr>
            <a:spLocks noChangeArrowheads="1"/>
          </p:cNvSpPr>
          <p:nvPr/>
        </p:nvSpPr>
        <p:spPr bwMode="auto">
          <a:xfrm>
            <a:off x="1905000" y="1931315"/>
            <a:ext cx="6934200" cy="3816429"/>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en-US" sz="2800" b="1" i="1" u="sng"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Times New Roman" pitchFamily="18" charset="0"/>
                <a:cs typeface="Times New Roman" pitchFamily="18" charset="0"/>
              </a:rPr>
              <a:t>FIVE STEPS TO DISCOVERING YOUR SPIRITUAL GIFTS</a:t>
            </a:r>
          </a:p>
          <a:p>
            <a:pPr marL="0" marR="0" lvl="0" indent="0" algn="ctr" defTabSz="914400" rtl="0" eaLnBrk="1" fontAlgn="base" latinLnBrk="0" hangingPunct="1">
              <a:lnSpc>
                <a:spcPct val="100000"/>
              </a:lnSpc>
              <a:spcBef>
                <a:spcPct val="0"/>
              </a:spcBef>
              <a:spcAft>
                <a:spcPct val="0"/>
              </a:spcAft>
              <a:buClrTx/>
              <a:buSzTx/>
              <a:buFontTx/>
              <a:buNone/>
              <a:tabLst>
                <a:tab pos="228600" algn="l"/>
              </a:tabLst>
            </a:pPr>
            <a:endParaRPr kumimoji="0" lang="en-US" sz="2400" b="1" i="0" u="sng"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Char char="•"/>
              <a:tabLst>
                <a:tab pos="2286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Explore the Possibilities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tab pos="2286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Experiment with as Many Gifts as     		Possible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tab pos="2286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Examine Your Feelings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tab pos="2286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Evaluate Your Effectiveness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tab pos="2286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Expect Confirmation From the Body</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fade">
                                      <p:cBhvr>
                                        <p:cTn id="7" dur="500"/>
                                        <p:tgtEl>
                                          <p:spTgt spid="1740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09">
                                            <p:txEl>
                                              <p:pRg st="3" end="3"/>
                                            </p:txEl>
                                          </p:spTgt>
                                        </p:tgtEl>
                                        <p:attrNameLst>
                                          <p:attrName>style.visibility</p:attrName>
                                        </p:attrNameLst>
                                      </p:cBhvr>
                                      <p:to>
                                        <p:strVal val="visible"/>
                                      </p:to>
                                    </p:set>
                                    <p:animEffect transition="in" filter="fade">
                                      <p:cBhvr>
                                        <p:cTn id="12" dur="500"/>
                                        <p:tgtEl>
                                          <p:spTgt spid="1740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409">
                                            <p:txEl>
                                              <p:pRg st="4" end="4"/>
                                            </p:txEl>
                                          </p:spTgt>
                                        </p:tgtEl>
                                        <p:attrNameLst>
                                          <p:attrName>style.visibility</p:attrName>
                                        </p:attrNameLst>
                                      </p:cBhvr>
                                      <p:to>
                                        <p:strVal val="visible"/>
                                      </p:to>
                                    </p:set>
                                    <p:animEffect transition="in" filter="fade">
                                      <p:cBhvr>
                                        <p:cTn id="17" dur="500"/>
                                        <p:tgtEl>
                                          <p:spTgt spid="1740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409">
                                            <p:txEl>
                                              <p:pRg st="5" end="5"/>
                                            </p:txEl>
                                          </p:spTgt>
                                        </p:tgtEl>
                                        <p:attrNameLst>
                                          <p:attrName>style.visibility</p:attrName>
                                        </p:attrNameLst>
                                      </p:cBhvr>
                                      <p:to>
                                        <p:strVal val="visible"/>
                                      </p:to>
                                    </p:set>
                                    <p:animEffect transition="in" filter="fade">
                                      <p:cBhvr>
                                        <p:cTn id="22" dur="500"/>
                                        <p:tgtEl>
                                          <p:spTgt spid="1740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409">
                                            <p:txEl>
                                              <p:pRg st="6" end="6"/>
                                            </p:txEl>
                                          </p:spTgt>
                                        </p:tgtEl>
                                        <p:attrNameLst>
                                          <p:attrName>style.visibility</p:attrName>
                                        </p:attrNameLst>
                                      </p:cBhvr>
                                      <p:to>
                                        <p:strVal val="visible"/>
                                      </p:to>
                                    </p:set>
                                    <p:animEffect transition="in" filter="fade">
                                      <p:cBhvr>
                                        <p:cTn id="27" dur="500"/>
                                        <p:tgtEl>
                                          <p:spTgt spid="1740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6858000" cy="3785652"/>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Prophecy</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4000" b="1" i="1" dirty="0" smtClean="0">
                <a:effectLst>
                  <a:outerShdw blurRad="38100" dist="38100" dir="2700000" algn="tl">
                    <a:srgbClr val="000000">
                      <a:alpha val="43137"/>
                    </a:srgbClr>
                  </a:outerShdw>
                </a:effectLst>
              </a:rPr>
              <a:t>The </a:t>
            </a:r>
            <a:r>
              <a:rPr lang="en-US" sz="4000" b="1" i="1" dirty="0" smtClean="0">
                <a:effectLst>
                  <a:outerShdw blurRad="38100" dist="38100" dir="2700000" algn="tl">
                    <a:srgbClr val="000000">
                      <a:alpha val="43137"/>
                    </a:srgbClr>
                  </a:outerShdw>
                </a:effectLst>
              </a:rPr>
              <a:t>special ability to speak a message from God to the church through a yielded believer given in the language of the speaker and the hearers</a:t>
            </a:r>
            <a:r>
              <a:rPr lang="en-US" sz="4000" b="1" i="1" dirty="0" smtClean="0">
                <a:effectLst>
                  <a:outerShdw blurRad="38100" dist="38100" dir="2700000" algn="tl">
                    <a:srgbClr val="000000">
                      <a:alpha val="43137"/>
                    </a:srgbClr>
                  </a:outerShdw>
                </a:effectLst>
              </a:rPr>
              <a:t>.</a:t>
            </a:r>
          </a:p>
        </p:txBody>
      </p:sp>
      <p:sp>
        <p:nvSpPr>
          <p:cNvPr id="8" name="Rectangle 7"/>
          <p:cNvSpPr/>
          <p:nvPr/>
        </p:nvSpPr>
        <p:spPr>
          <a:xfrm>
            <a:off x="2057400" y="5334001"/>
            <a:ext cx="6324600" cy="1384995"/>
          </a:xfrm>
          <a:prstGeom prst="rect">
            <a:avLst/>
          </a:prstGeom>
        </p:spPr>
        <p:txBody>
          <a:bodyPr wrap="square" numCol="2">
            <a:spAutoFit/>
          </a:bodyPr>
          <a:lstStyle/>
          <a:p>
            <a:r>
              <a:rPr lang="en-US" sz="2800" dirty="0" smtClean="0">
                <a:ln w="10541" cmpd="sng">
                  <a:solidFill>
                    <a:schemeClr val="accent1">
                      <a:shade val="88000"/>
                      <a:satMod val="110000"/>
                    </a:schemeClr>
                  </a:solidFill>
                  <a:prstDash val="solid"/>
                </a:ln>
                <a:solidFill>
                  <a:schemeClr val="tx2">
                    <a:lumMod val="60000"/>
                    <a:lumOff val="40000"/>
                  </a:schemeClr>
                </a:solidFill>
                <a:cs typeface="Arial" pitchFamily="34" charset="0"/>
              </a:rPr>
              <a:t>Acts 2:14-20 </a:t>
            </a:r>
          </a:p>
          <a:p>
            <a:r>
              <a:rPr lang="en-US" sz="2800" dirty="0" smtClean="0">
                <a:ln w="10541" cmpd="sng">
                  <a:solidFill>
                    <a:schemeClr val="accent1">
                      <a:shade val="88000"/>
                      <a:satMod val="110000"/>
                    </a:schemeClr>
                  </a:solidFill>
                  <a:prstDash val="solid"/>
                </a:ln>
                <a:solidFill>
                  <a:schemeClr val="tx2">
                    <a:lumMod val="60000"/>
                    <a:lumOff val="40000"/>
                  </a:schemeClr>
                </a:solidFill>
                <a:cs typeface="Arial" pitchFamily="34" charset="0"/>
              </a:rPr>
              <a:t>Acts </a:t>
            </a:r>
            <a:r>
              <a:rPr lang="en-US" sz="2800" dirty="0" smtClean="0">
                <a:ln w="10541" cmpd="sng">
                  <a:solidFill>
                    <a:schemeClr val="accent1">
                      <a:shade val="88000"/>
                      <a:satMod val="110000"/>
                    </a:schemeClr>
                  </a:solidFill>
                  <a:prstDash val="solid"/>
                </a:ln>
                <a:solidFill>
                  <a:schemeClr val="tx2">
                    <a:lumMod val="60000"/>
                    <a:lumOff val="40000"/>
                  </a:schemeClr>
                </a:solidFill>
                <a:cs typeface="Arial" pitchFamily="34" charset="0"/>
              </a:rPr>
              <a:t>11:27,28</a:t>
            </a:r>
          </a:p>
          <a:p>
            <a:endParaRPr lang="en-US" sz="2800" dirty="0" smtClean="0">
              <a:ln w="10541" cmpd="sng">
                <a:solidFill>
                  <a:schemeClr val="accent1">
                    <a:shade val="88000"/>
                    <a:satMod val="110000"/>
                  </a:schemeClr>
                </a:solidFill>
                <a:prstDash val="solid"/>
              </a:ln>
              <a:solidFill>
                <a:schemeClr val="tx2">
                  <a:lumMod val="60000"/>
                  <a:lumOff val="40000"/>
                </a:schemeClr>
              </a:solidFill>
              <a:cs typeface="Arial" pitchFamily="34" charset="0"/>
            </a:endParaRPr>
          </a:p>
          <a:p>
            <a:r>
              <a:rPr lang="en-US" sz="2800" dirty="0" smtClean="0">
                <a:ln w="10541" cmpd="sng">
                  <a:solidFill>
                    <a:schemeClr val="accent1">
                      <a:shade val="88000"/>
                      <a:satMod val="110000"/>
                    </a:schemeClr>
                  </a:solidFill>
                  <a:prstDash val="solid"/>
                </a:ln>
                <a:solidFill>
                  <a:schemeClr val="tx2">
                    <a:lumMod val="60000"/>
                    <a:lumOff val="40000"/>
                  </a:schemeClr>
                </a:solidFill>
                <a:cs typeface="Arial" pitchFamily="34" charset="0"/>
              </a:rPr>
              <a:t>   Acts  </a:t>
            </a:r>
            <a:r>
              <a:rPr lang="en-US" sz="2800" dirty="0" smtClean="0">
                <a:ln w="10541" cmpd="sng">
                  <a:solidFill>
                    <a:schemeClr val="accent1">
                      <a:shade val="88000"/>
                      <a:satMod val="110000"/>
                    </a:schemeClr>
                  </a:solidFill>
                  <a:prstDash val="solid"/>
                </a:ln>
                <a:solidFill>
                  <a:schemeClr val="tx2">
                    <a:lumMod val="60000"/>
                    <a:lumOff val="40000"/>
                  </a:schemeClr>
                </a:solidFill>
                <a:cs typeface="Arial" pitchFamily="34" charset="0"/>
              </a:rPr>
              <a:t>21:9</a:t>
            </a:r>
          </a:p>
          <a:p>
            <a:r>
              <a:rPr lang="en-US" sz="2800" dirty="0" smtClean="0">
                <a:ln w="10541" cmpd="sng">
                  <a:solidFill>
                    <a:schemeClr val="accent1">
                      <a:shade val="88000"/>
                      <a:satMod val="110000"/>
                    </a:schemeClr>
                  </a:solidFill>
                  <a:prstDash val="solid"/>
                </a:ln>
                <a:solidFill>
                  <a:schemeClr val="tx2">
                    <a:lumMod val="60000"/>
                    <a:lumOff val="40000"/>
                  </a:schemeClr>
                </a:solidFill>
                <a:cs typeface="Arial" pitchFamily="34" charset="0"/>
              </a:rPr>
              <a:t> </a:t>
            </a:r>
            <a:r>
              <a:rPr lang="en-US" sz="2800" dirty="0" smtClean="0">
                <a:ln w="10541" cmpd="sng">
                  <a:solidFill>
                    <a:schemeClr val="accent1">
                      <a:shade val="88000"/>
                      <a:satMod val="110000"/>
                    </a:schemeClr>
                  </a:solidFill>
                  <a:prstDash val="solid"/>
                </a:ln>
                <a:solidFill>
                  <a:schemeClr val="tx2">
                    <a:lumMod val="60000"/>
                    <a:lumOff val="40000"/>
                  </a:schemeClr>
                </a:solidFill>
                <a:cs typeface="Arial" pitchFamily="34" charset="0"/>
              </a:rPr>
              <a:t>  1 </a:t>
            </a:r>
            <a:r>
              <a:rPr lang="en-US" sz="2800" dirty="0" smtClean="0">
                <a:ln w="10541" cmpd="sng">
                  <a:solidFill>
                    <a:schemeClr val="accent1">
                      <a:shade val="88000"/>
                      <a:satMod val="110000"/>
                    </a:schemeClr>
                  </a:solidFill>
                  <a:prstDash val="solid"/>
                </a:ln>
                <a:solidFill>
                  <a:schemeClr val="tx2">
                    <a:lumMod val="60000"/>
                    <a:lumOff val="40000"/>
                  </a:schemeClr>
                </a:solidFill>
                <a:cs typeface="Arial" pitchFamily="34" charset="0"/>
              </a:rPr>
              <a:t>Cor. 4:13</a:t>
            </a:r>
            <a:endParaRPr lang="en-US" sz="2800" dirty="0">
              <a:ln w="10541" cmpd="sng">
                <a:solidFill>
                  <a:schemeClr val="accent1">
                    <a:shade val="88000"/>
                    <a:satMod val="110000"/>
                  </a:schemeClr>
                </a:solidFill>
                <a:prstDash val="solid"/>
              </a:ln>
              <a:solidFill>
                <a:schemeClr val="tx2">
                  <a:lumMod val="60000"/>
                  <a:lumOff val="40000"/>
                </a:schemeClr>
              </a:solidFill>
              <a:cs typeface="Arial"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6858000" cy="3170099"/>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Pastor</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4000" b="1" i="1" dirty="0" smtClean="0">
                <a:effectLst>
                  <a:outerShdw blurRad="38100" dist="38100" dir="2700000" algn="tl">
                    <a:srgbClr val="000000">
                      <a:alpha val="43137"/>
                    </a:srgbClr>
                  </a:outerShdw>
                </a:effectLst>
              </a:rPr>
              <a:t>The </a:t>
            </a:r>
            <a:r>
              <a:rPr lang="en-US" sz="4000" b="1" i="1" dirty="0" smtClean="0">
                <a:effectLst>
                  <a:outerShdw blurRad="38100" dist="38100" dir="2700000" algn="tl">
                    <a:srgbClr val="000000">
                      <a:alpha val="43137"/>
                    </a:srgbClr>
                  </a:outerShdw>
                </a:effectLst>
              </a:rPr>
              <a:t>special ability to assume a long-term </a:t>
            </a:r>
            <a:r>
              <a:rPr lang="en-US" sz="4000" b="1" i="1" dirty="0" smtClean="0">
                <a:effectLst>
                  <a:outerShdw blurRad="38100" dist="38100" dir="2700000" algn="tl">
                    <a:srgbClr val="000000">
                      <a:alpha val="43137"/>
                    </a:srgbClr>
                  </a:outerShdw>
                </a:effectLst>
              </a:rPr>
              <a:t>personal </a:t>
            </a:r>
            <a:r>
              <a:rPr lang="en-US" sz="4000" b="1" i="1" dirty="0" smtClean="0">
                <a:effectLst>
                  <a:outerShdw blurRad="38100" dist="38100" dir="2700000" algn="tl">
                    <a:srgbClr val="000000">
                      <a:alpha val="43137"/>
                    </a:srgbClr>
                  </a:outerShdw>
                </a:effectLst>
              </a:rPr>
              <a:t>responsibility for the spiritual welfare of a group </a:t>
            </a:r>
            <a:r>
              <a:rPr lang="en-US" sz="4000" b="1" i="1" dirty="0" smtClean="0">
                <a:effectLst>
                  <a:outerShdw blurRad="38100" dist="38100" dir="2700000" algn="tl">
                    <a:srgbClr val="000000">
                      <a:alpha val="43137"/>
                    </a:srgbClr>
                  </a:outerShdw>
                </a:effectLst>
              </a:rPr>
              <a:t>of believers</a:t>
            </a:r>
          </a:p>
        </p:txBody>
      </p:sp>
      <p:sp>
        <p:nvSpPr>
          <p:cNvPr id="8" name="Rectangle 7"/>
          <p:cNvSpPr/>
          <p:nvPr/>
        </p:nvSpPr>
        <p:spPr>
          <a:xfrm>
            <a:off x="2057400" y="4876801"/>
            <a:ext cx="6629400" cy="1815882"/>
          </a:xfrm>
          <a:prstGeom prst="rect">
            <a:avLst/>
          </a:prstGeom>
        </p:spPr>
        <p:txBody>
          <a:bodyPr wrap="square" numCol="2">
            <a:spAutoFit/>
          </a:bodyPr>
          <a:lstStyle/>
          <a:p>
            <a:r>
              <a:rPr lang="en-US" sz="2800" b="1" dirty="0" smtClean="0">
                <a:solidFill>
                  <a:schemeClr val="tx2">
                    <a:lumMod val="60000"/>
                    <a:lumOff val="40000"/>
                  </a:schemeClr>
                </a:solidFill>
              </a:rPr>
              <a:t>John </a:t>
            </a:r>
            <a:r>
              <a:rPr lang="en-US" sz="2800" b="1" dirty="0" smtClean="0">
                <a:solidFill>
                  <a:schemeClr val="tx2">
                    <a:lumMod val="60000"/>
                    <a:lumOff val="40000"/>
                  </a:schemeClr>
                </a:solidFill>
              </a:rPr>
              <a:t>10:11-14</a:t>
            </a:r>
          </a:p>
          <a:p>
            <a:r>
              <a:rPr lang="en-US" sz="2800" b="1" dirty="0" smtClean="0">
                <a:solidFill>
                  <a:schemeClr val="tx2">
                    <a:lumMod val="60000"/>
                    <a:lumOff val="40000"/>
                  </a:schemeClr>
                </a:solidFill>
              </a:rPr>
              <a:t>Acts 20:28-32</a:t>
            </a:r>
          </a:p>
          <a:p>
            <a:r>
              <a:rPr lang="en-US" sz="2800" b="1" dirty="0" smtClean="0">
                <a:solidFill>
                  <a:schemeClr val="tx2">
                    <a:lumMod val="60000"/>
                    <a:lumOff val="40000"/>
                  </a:schemeClr>
                </a:solidFill>
              </a:rPr>
              <a:t>Eph</a:t>
            </a:r>
            <a:r>
              <a:rPr lang="en-US" sz="2800" b="1" dirty="0" smtClean="0">
                <a:solidFill>
                  <a:schemeClr val="tx2">
                    <a:lumMod val="60000"/>
                    <a:lumOff val="40000"/>
                  </a:schemeClr>
                </a:solidFill>
              </a:rPr>
              <a:t>. 4:12, </a:t>
            </a:r>
            <a:r>
              <a:rPr lang="en-US" sz="2800" b="1" dirty="0" smtClean="0">
                <a:solidFill>
                  <a:schemeClr val="tx2">
                    <a:lumMod val="60000"/>
                    <a:lumOff val="40000"/>
                  </a:schemeClr>
                </a:solidFill>
              </a:rPr>
              <a:t>12</a:t>
            </a:r>
          </a:p>
          <a:p>
            <a:endParaRPr lang="en-US" sz="2800" b="1" dirty="0" smtClean="0">
              <a:solidFill>
                <a:schemeClr val="tx2">
                  <a:lumMod val="60000"/>
                  <a:lumOff val="40000"/>
                </a:schemeClr>
              </a:solidFill>
            </a:endParaRPr>
          </a:p>
          <a:p>
            <a:r>
              <a:rPr lang="en-US" sz="2800" b="1" dirty="0" smtClean="0">
                <a:solidFill>
                  <a:schemeClr val="tx2">
                    <a:lumMod val="60000"/>
                    <a:lumOff val="40000"/>
                  </a:schemeClr>
                </a:solidFill>
              </a:rPr>
              <a:t>1 </a:t>
            </a:r>
            <a:r>
              <a:rPr lang="en-US" sz="2800" b="1" dirty="0" smtClean="0">
                <a:solidFill>
                  <a:schemeClr val="tx2">
                    <a:lumMod val="60000"/>
                    <a:lumOff val="40000"/>
                  </a:schemeClr>
                </a:solidFill>
              </a:rPr>
              <a:t>Tim. </a:t>
            </a:r>
            <a:r>
              <a:rPr lang="en-US" sz="2800" b="1" dirty="0" smtClean="0">
                <a:solidFill>
                  <a:schemeClr val="tx2">
                    <a:lumMod val="60000"/>
                    <a:lumOff val="40000"/>
                  </a:schemeClr>
                </a:solidFill>
              </a:rPr>
              <a:t>3:1-7</a:t>
            </a:r>
          </a:p>
          <a:p>
            <a:r>
              <a:rPr lang="en-US" sz="2800" b="1" dirty="0" smtClean="0">
                <a:solidFill>
                  <a:schemeClr val="tx2">
                    <a:lumMod val="60000"/>
                    <a:lumOff val="40000"/>
                  </a:schemeClr>
                </a:solidFill>
              </a:rPr>
              <a:t>Heb</a:t>
            </a:r>
            <a:r>
              <a:rPr lang="en-US" sz="2800" b="1" dirty="0" smtClean="0">
                <a:solidFill>
                  <a:schemeClr val="tx2">
                    <a:lumMod val="60000"/>
                    <a:lumOff val="40000"/>
                  </a:schemeClr>
                </a:solidFill>
              </a:rPr>
              <a:t>. </a:t>
            </a:r>
            <a:r>
              <a:rPr lang="en-US" sz="2800" b="1" dirty="0" smtClean="0">
                <a:solidFill>
                  <a:schemeClr val="tx2">
                    <a:lumMod val="60000"/>
                    <a:lumOff val="40000"/>
                  </a:schemeClr>
                </a:solidFill>
              </a:rPr>
              <a:t>13:20</a:t>
            </a:r>
          </a:p>
          <a:p>
            <a:r>
              <a:rPr lang="en-US" sz="2800" b="1" dirty="0" smtClean="0">
                <a:solidFill>
                  <a:schemeClr val="tx2">
                    <a:lumMod val="60000"/>
                    <a:lumOff val="40000"/>
                  </a:schemeClr>
                </a:solidFill>
              </a:rPr>
              <a:t>1 </a:t>
            </a:r>
            <a:r>
              <a:rPr lang="en-US" sz="2800" b="1" dirty="0" smtClean="0">
                <a:solidFill>
                  <a:schemeClr val="tx2">
                    <a:lumMod val="60000"/>
                    <a:lumOff val="40000"/>
                  </a:schemeClr>
                </a:solidFill>
              </a:rPr>
              <a:t>Peter 5:2, </a:t>
            </a:r>
            <a:r>
              <a:rPr lang="en-US" sz="2800" b="1" dirty="0" smtClean="0">
                <a:solidFill>
                  <a:schemeClr val="tx2">
                    <a:lumMod val="60000"/>
                    <a:lumOff val="40000"/>
                  </a:schemeClr>
                </a:solidFill>
              </a:rPr>
              <a:t>3</a:t>
            </a:r>
            <a:endParaRPr lang="en-US" sz="2800" b="1" dirty="0" smtClean="0">
              <a:ln w="10541" cmpd="sng">
                <a:solidFill>
                  <a:schemeClr val="accent1">
                    <a:shade val="88000"/>
                    <a:satMod val="110000"/>
                  </a:schemeClr>
                </a:solidFill>
                <a:prstDash val="solid"/>
              </a:ln>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3554819"/>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Teaching</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3700" b="1" i="1" dirty="0" smtClean="0">
                <a:effectLst>
                  <a:outerShdw blurRad="38100" dist="38100" dir="2700000" algn="tl">
                    <a:srgbClr val="000000">
                      <a:alpha val="43137"/>
                    </a:srgbClr>
                  </a:outerShdw>
                </a:effectLst>
              </a:rPr>
              <a:t>The </a:t>
            </a:r>
            <a:r>
              <a:rPr lang="en-US" sz="3700" b="1" i="1" dirty="0" smtClean="0">
                <a:effectLst>
                  <a:outerShdw blurRad="38100" dist="38100" dir="2700000" algn="tl">
                    <a:srgbClr val="000000">
                      <a:alpha val="43137"/>
                    </a:srgbClr>
                  </a:outerShdw>
                </a:effectLst>
              </a:rPr>
              <a:t>special ability to acquire and communicate spiritual truths relevant to the needs of the Body in such a way that others will be motivated to learn and to respond</a:t>
            </a:r>
            <a:endParaRPr lang="en-US" sz="3700" b="1" i="1" dirty="0" smtClean="0">
              <a:effectLst>
                <a:outerShdw blurRad="38100" dist="38100" dir="2700000" algn="tl">
                  <a:srgbClr val="000000">
                    <a:alpha val="43137"/>
                  </a:srgbClr>
                </a:outerShdw>
              </a:effectLst>
            </a:endParaRPr>
          </a:p>
        </p:txBody>
      </p:sp>
      <p:sp>
        <p:nvSpPr>
          <p:cNvPr id="8" name="Rectangle 7"/>
          <p:cNvSpPr/>
          <p:nvPr/>
        </p:nvSpPr>
        <p:spPr>
          <a:xfrm>
            <a:off x="2057400" y="5257800"/>
            <a:ext cx="6248400" cy="1384995"/>
          </a:xfrm>
          <a:prstGeom prst="rect">
            <a:avLst/>
          </a:prstGeom>
        </p:spPr>
        <p:txBody>
          <a:bodyPr wrap="square" numCol="1">
            <a:spAutoFit/>
          </a:bodyPr>
          <a:lstStyle/>
          <a:p>
            <a:r>
              <a:rPr lang="en-US" sz="2800" b="1" dirty="0" smtClean="0">
                <a:solidFill>
                  <a:schemeClr val="tx2">
                    <a:lumMod val="60000"/>
                    <a:lumOff val="40000"/>
                  </a:schemeClr>
                </a:solidFill>
              </a:rPr>
              <a:t>Acts 2:42; 15:35, 18: 24-26; 19:8-10; </a:t>
            </a:r>
            <a:endParaRPr lang="en-US" sz="2800" b="1" dirty="0" smtClean="0">
              <a:solidFill>
                <a:schemeClr val="tx2">
                  <a:lumMod val="60000"/>
                  <a:lumOff val="40000"/>
                </a:schemeClr>
              </a:solidFill>
            </a:endParaRPr>
          </a:p>
          <a:p>
            <a:r>
              <a:rPr lang="en-US" sz="2800" b="1" dirty="0" smtClean="0">
                <a:solidFill>
                  <a:schemeClr val="tx2">
                    <a:lumMod val="60000"/>
                    <a:lumOff val="40000"/>
                  </a:schemeClr>
                </a:solidFill>
              </a:rPr>
              <a:t>Eph</a:t>
            </a:r>
            <a:r>
              <a:rPr lang="en-US" sz="2800" b="1" dirty="0" smtClean="0">
                <a:solidFill>
                  <a:schemeClr val="tx2">
                    <a:lumMod val="60000"/>
                    <a:lumOff val="40000"/>
                  </a:schemeClr>
                </a:solidFill>
              </a:rPr>
              <a:t>. 4:11-15; Col. 3:16; 1 Tim. 3:2; </a:t>
            </a:r>
            <a:endParaRPr lang="en-US" sz="2800" b="1" dirty="0" smtClean="0">
              <a:solidFill>
                <a:schemeClr val="tx2">
                  <a:lumMod val="60000"/>
                  <a:lumOff val="40000"/>
                </a:schemeClr>
              </a:solidFill>
            </a:endParaRPr>
          </a:p>
          <a:p>
            <a:r>
              <a:rPr lang="en-US" sz="2800" b="1" dirty="0" smtClean="0">
                <a:solidFill>
                  <a:schemeClr val="tx2">
                    <a:lumMod val="60000"/>
                    <a:lumOff val="40000"/>
                  </a:schemeClr>
                </a:solidFill>
              </a:rPr>
              <a:t>II </a:t>
            </a:r>
            <a:r>
              <a:rPr lang="en-US" sz="2800" b="1" dirty="0" smtClean="0">
                <a:solidFill>
                  <a:schemeClr val="tx2">
                    <a:lumMod val="60000"/>
                    <a:lumOff val="40000"/>
                  </a:schemeClr>
                </a:solidFill>
              </a:rPr>
              <a:t>Tim 2:2; Titus 2:3-5; James 3:1</a:t>
            </a:r>
            <a:endParaRPr lang="en-US" sz="2800" b="1" dirty="0" smtClean="0">
              <a:ln w="10541" cmpd="sng">
                <a:solidFill>
                  <a:schemeClr val="accent1">
                    <a:shade val="88000"/>
                    <a:satMod val="110000"/>
                  </a:schemeClr>
                </a:solidFill>
                <a:prstDash val="solid"/>
              </a:ln>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3170099"/>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Wisdom</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4000" b="1" i="1" dirty="0" smtClean="0">
                <a:effectLst>
                  <a:outerShdw blurRad="38100" dist="38100" dir="2700000" algn="tl">
                    <a:srgbClr val="000000">
                      <a:alpha val="43137"/>
                    </a:srgbClr>
                  </a:outerShdw>
                </a:effectLst>
              </a:rPr>
              <a:t>The </a:t>
            </a:r>
            <a:r>
              <a:rPr lang="en-US" sz="4000" b="1" i="1" dirty="0" smtClean="0">
                <a:effectLst>
                  <a:outerShdw blurRad="38100" dist="38100" dir="2700000" algn="tl">
                    <a:srgbClr val="000000">
                      <a:alpha val="43137"/>
                    </a:srgbClr>
                  </a:outerShdw>
                </a:effectLst>
              </a:rPr>
              <a:t>revelation by God to men of a portion of His perfect wisdom that would not otherwise be known.</a:t>
            </a:r>
            <a:endParaRPr lang="en-US" sz="3700" b="1" i="1" dirty="0" smtClean="0">
              <a:effectLst>
                <a:outerShdw blurRad="38100" dist="38100" dir="2700000" algn="tl">
                  <a:srgbClr val="000000">
                    <a:alpha val="43137"/>
                  </a:srgbClr>
                </a:outerShdw>
              </a:effectLst>
            </a:endParaRPr>
          </a:p>
        </p:txBody>
      </p:sp>
      <p:sp>
        <p:nvSpPr>
          <p:cNvPr id="8" name="Rectangle 7"/>
          <p:cNvSpPr/>
          <p:nvPr/>
        </p:nvSpPr>
        <p:spPr>
          <a:xfrm>
            <a:off x="2057400" y="5257800"/>
            <a:ext cx="6248400" cy="954107"/>
          </a:xfrm>
          <a:prstGeom prst="rect">
            <a:avLst/>
          </a:prstGeom>
        </p:spPr>
        <p:txBody>
          <a:bodyPr wrap="square" numCol="1">
            <a:spAutoFit/>
          </a:bodyPr>
          <a:lstStyle/>
          <a:p>
            <a:r>
              <a:rPr lang="en-US" sz="2800" b="1" dirty="0" smtClean="0">
                <a:solidFill>
                  <a:schemeClr val="tx2">
                    <a:lumMod val="60000"/>
                    <a:lumOff val="40000"/>
                  </a:schemeClr>
                </a:solidFill>
              </a:rPr>
              <a:t>Acts </a:t>
            </a:r>
            <a:r>
              <a:rPr lang="en-US" sz="2800" b="1" dirty="0" smtClean="0">
                <a:solidFill>
                  <a:schemeClr val="tx2">
                    <a:lumMod val="60000"/>
                    <a:lumOff val="40000"/>
                  </a:schemeClr>
                </a:solidFill>
              </a:rPr>
              <a:t>6:1-6     Acts 15:13-22</a:t>
            </a:r>
          </a:p>
          <a:p>
            <a:r>
              <a:rPr lang="en-US" sz="2800" b="1" dirty="0" smtClean="0">
                <a:solidFill>
                  <a:schemeClr val="tx2">
                    <a:lumMod val="60000"/>
                    <a:lumOff val="40000"/>
                  </a:schemeClr>
                </a:solidFill>
              </a:rPr>
              <a:t>1 </a:t>
            </a:r>
            <a:r>
              <a:rPr lang="en-US" sz="2800" b="1" dirty="0" smtClean="0">
                <a:solidFill>
                  <a:schemeClr val="tx2">
                    <a:lumMod val="60000"/>
                    <a:lumOff val="40000"/>
                  </a:schemeClr>
                </a:solidFill>
              </a:rPr>
              <a:t>Cor. </a:t>
            </a:r>
            <a:r>
              <a:rPr lang="en-US" sz="2800" b="1" dirty="0" smtClean="0">
                <a:solidFill>
                  <a:schemeClr val="tx2">
                    <a:lumMod val="60000"/>
                    <a:lumOff val="40000"/>
                  </a:schemeClr>
                </a:solidFill>
              </a:rPr>
              <a:t>12:8    </a:t>
            </a:r>
            <a:r>
              <a:rPr lang="en-US" sz="2800" b="1" dirty="0" smtClean="0">
                <a:solidFill>
                  <a:schemeClr val="tx2">
                    <a:lumMod val="60000"/>
                    <a:lumOff val="40000"/>
                  </a:schemeClr>
                </a:solidFill>
              </a:rPr>
              <a:t>James 1:5,6</a:t>
            </a:r>
            <a:endParaRPr lang="en-US" sz="2800" b="1" dirty="0" smtClean="0">
              <a:ln w="10541" cmpd="sng">
                <a:solidFill>
                  <a:schemeClr val="accent1">
                    <a:shade val="88000"/>
                    <a:satMod val="110000"/>
                  </a:schemeClr>
                </a:solidFill>
                <a:prstDash val="solid"/>
              </a:ln>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3170099"/>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Knowledge</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4000" b="1" i="1" dirty="0" smtClean="0">
                <a:effectLst>
                  <a:outerShdw blurRad="38100" dist="38100" dir="2700000" algn="tl">
                    <a:srgbClr val="000000">
                      <a:alpha val="43137"/>
                    </a:srgbClr>
                  </a:outerShdw>
                </a:effectLst>
              </a:rPr>
              <a:t>A </a:t>
            </a:r>
            <a:r>
              <a:rPr lang="en-US" sz="4000" b="1" i="1" dirty="0" smtClean="0">
                <a:effectLst>
                  <a:outerShdw blurRad="38100" dist="38100" dir="2700000" algn="tl">
                    <a:srgbClr val="000000">
                      <a:alpha val="43137"/>
                    </a:srgbClr>
                  </a:outerShdw>
                </a:effectLst>
              </a:rPr>
              <a:t>revelation of facts or circumstances to an individual that could not be learned from any human source.</a:t>
            </a:r>
            <a:endParaRPr lang="en-US" sz="3700" b="1" i="1" dirty="0" smtClean="0">
              <a:effectLst>
                <a:outerShdw blurRad="38100" dist="38100" dir="2700000" algn="tl">
                  <a:srgbClr val="000000">
                    <a:alpha val="43137"/>
                  </a:srgbClr>
                </a:outerShdw>
              </a:effectLst>
            </a:endParaRPr>
          </a:p>
        </p:txBody>
      </p:sp>
      <p:sp>
        <p:nvSpPr>
          <p:cNvPr id="8" name="Rectangle 7"/>
          <p:cNvSpPr/>
          <p:nvPr/>
        </p:nvSpPr>
        <p:spPr>
          <a:xfrm>
            <a:off x="2057400" y="5257800"/>
            <a:ext cx="6248400" cy="954107"/>
          </a:xfrm>
          <a:prstGeom prst="rect">
            <a:avLst/>
          </a:prstGeom>
        </p:spPr>
        <p:txBody>
          <a:bodyPr wrap="square" numCol="1">
            <a:spAutoFit/>
          </a:bodyPr>
          <a:lstStyle/>
          <a:p>
            <a:r>
              <a:rPr lang="en-US" sz="2800" b="1" dirty="0" smtClean="0">
                <a:solidFill>
                  <a:schemeClr val="tx2">
                    <a:lumMod val="60000"/>
                    <a:lumOff val="40000"/>
                  </a:schemeClr>
                </a:solidFill>
              </a:rPr>
              <a:t>Acts 5: 1-11: 9: 11-18; </a:t>
            </a:r>
            <a:endParaRPr lang="en-US" sz="2800" b="1" dirty="0" smtClean="0">
              <a:solidFill>
                <a:schemeClr val="tx2">
                  <a:lumMod val="60000"/>
                  <a:lumOff val="40000"/>
                </a:schemeClr>
              </a:solidFill>
            </a:endParaRPr>
          </a:p>
          <a:p>
            <a:r>
              <a:rPr lang="en-US" sz="2800" b="1" dirty="0" smtClean="0">
                <a:solidFill>
                  <a:schemeClr val="tx2">
                    <a:lumMod val="60000"/>
                    <a:lumOff val="40000"/>
                  </a:schemeClr>
                </a:solidFill>
              </a:rPr>
              <a:t>1 </a:t>
            </a:r>
            <a:r>
              <a:rPr lang="en-US" sz="2800" b="1" dirty="0" smtClean="0">
                <a:solidFill>
                  <a:schemeClr val="tx2">
                    <a:lumMod val="60000"/>
                    <a:lumOff val="40000"/>
                  </a:schemeClr>
                </a:solidFill>
              </a:rPr>
              <a:t>Cor. 2:14, 12:8, </a:t>
            </a:r>
            <a:r>
              <a:rPr lang="en-US" sz="2800" b="1" dirty="0" smtClean="0">
                <a:solidFill>
                  <a:schemeClr val="tx2">
                    <a:lumMod val="60000"/>
                    <a:lumOff val="40000"/>
                  </a:schemeClr>
                </a:solidFill>
              </a:rPr>
              <a:t>II </a:t>
            </a:r>
            <a:r>
              <a:rPr lang="en-US" sz="2800" b="1" dirty="0" smtClean="0">
                <a:solidFill>
                  <a:schemeClr val="tx2">
                    <a:lumMod val="60000"/>
                    <a:lumOff val="40000"/>
                  </a:schemeClr>
                </a:solidFill>
              </a:rPr>
              <a:t>Cor. 11:6; Col. 2:2-3</a:t>
            </a:r>
            <a:endParaRPr lang="en-US" sz="2800" b="1" dirty="0" smtClean="0">
              <a:ln w="10541" cmpd="sng">
                <a:solidFill>
                  <a:schemeClr val="accent1">
                    <a:shade val="88000"/>
                    <a:satMod val="110000"/>
                  </a:schemeClr>
                </a:solidFill>
                <a:prstDash val="solid"/>
              </a:ln>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0"/>
            <a:ext cx="9144000" cy="6858000"/>
            <a:chOff x="0" y="0"/>
            <a:chExt cx="9144000" cy="6858000"/>
          </a:xfrm>
        </p:grpSpPr>
        <p:sp>
          <p:nvSpPr>
            <p:cNvPr id="5" name="Rectangle 4"/>
            <p:cNvSpPr/>
            <p:nvPr/>
          </p:nvSpPr>
          <p:spPr>
            <a:xfrm>
              <a:off x="457200" y="0"/>
              <a:ext cx="914400" cy="6858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rot="16200000">
              <a:off x="4114800" y="-3810000"/>
              <a:ext cx="914400" cy="914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vert" rtlCol="0" anchor="ctr"/>
            <a:lstStyle/>
            <a:p>
              <a:r>
                <a:rPr lang="en-US" sz="3200" dirty="0" smtClean="0">
                  <a:solidFill>
                    <a:schemeClr val="tx1"/>
                  </a:solidFill>
                  <a:effectLst>
                    <a:glow rad="101600">
                      <a:schemeClr val="tx1">
                        <a:lumMod val="95000"/>
                        <a:lumOff val="5000"/>
                        <a:alpha val="40000"/>
                      </a:schemeClr>
                    </a:glow>
                  </a:effectLst>
                  <a:latin typeface="Century Gothic" pitchFamily="34" charset="0"/>
                </a:rPr>
                <a:t>    THE</a:t>
              </a:r>
              <a:r>
                <a:rPr lang="en-US" sz="4400" dirty="0" smtClean="0">
                  <a:effectLst>
                    <a:glow rad="101600">
                      <a:schemeClr val="tx1">
                        <a:lumMod val="95000"/>
                        <a:lumOff val="5000"/>
                        <a:alpha val="40000"/>
                      </a:schemeClr>
                    </a:glow>
                  </a:effectLst>
                  <a:latin typeface="Century Gothic" pitchFamily="34" charset="0"/>
                </a:rPr>
                <a:t> </a:t>
              </a:r>
              <a:r>
                <a:rPr lang="en-US" sz="4800" dirty="0" smtClean="0">
                  <a:effectLst>
                    <a:glow rad="101600">
                      <a:schemeClr val="tx1">
                        <a:lumMod val="95000"/>
                        <a:lumOff val="5000"/>
                        <a:alpha val="40000"/>
                      </a:schemeClr>
                    </a:glow>
                  </a:effectLst>
                  <a:latin typeface="Century Gothic" pitchFamily="34" charset="0"/>
                </a:rPr>
                <a:t>GIFTS</a:t>
              </a:r>
              <a:r>
                <a:rPr lang="en-US" sz="4400" dirty="0" smtClean="0">
                  <a:effectLst>
                    <a:glow rad="101600">
                      <a:schemeClr val="tx1">
                        <a:lumMod val="95000"/>
                        <a:lumOff val="5000"/>
                        <a:alpha val="40000"/>
                      </a:schemeClr>
                    </a:glow>
                  </a:effectLst>
                  <a:latin typeface="Century Gothic" pitchFamily="34" charset="0"/>
                </a:rPr>
                <a:t> </a:t>
              </a:r>
              <a:r>
                <a:rPr lang="en-US" sz="3200" dirty="0" smtClean="0">
                  <a:solidFill>
                    <a:schemeClr val="tx1"/>
                  </a:solidFill>
                  <a:effectLst>
                    <a:glow rad="101600">
                      <a:schemeClr val="tx1">
                        <a:lumMod val="95000"/>
                        <a:lumOff val="5000"/>
                        <a:alpha val="40000"/>
                      </a:schemeClr>
                    </a:glow>
                  </a:effectLst>
                  <a:latin typeface="Century Gothic" pitchFamily="34" charset="0"/>
                </a:rPr>
                <a:t>OF THE </a:t>
              </a:r>
              <a:r>
                <a:rPr lang="en-US" sz="4800" dirty="0" smtClean="0">
                  <a:effectLst>
                    <a:glow rad="101600">
                      <a:schemeClr val="tx1">
                        <a:lumMod val="95000"/>
                        <a:lumOff val="5000"/>
                        <a:alpha val="40000"/>
                      </a:schemeClr>
                    </a:glow>
                  </a:effectLst>
                  <a:latin typeface="Century Gothic" pitchFamily="34" charset="0"/>
                </a:rPr>
                <a:t>SPIRIT</a:t>
              </a:r>
              <a:endParaRPr lang="en-US" sz="4800" dirty="0">
                <a:effectLst>
                  <a:glow rad="101600">
                    <a:schemeClr val="tx1">
                      <a:lumMod val="95000"/>
                      <a:lumOff val="5000"/>
                      <a:alpha val="40000"/>
                    </a:schemeClr>
                  </a:glow>
                </a:effectLst>
                <a:latin typeface="Century Gothic" pitchFamily="34" charset="0"/>
              </a:endParaRPr>
            </a:p>
          </p:txBody>
        </p:sp>
      </p:grpSp>
      <p:sp>
        <p:nvSpPr>
          <p:cNvPr id="7" name="Rectangle 6"/>
          <p:cNvSpPr/>
          <p:nvPr/>
        </p:nvSpPr>
        <p:spPr>
          <a:xfrm>
            <a:off x="1828800" y="1447800"/>
            <a:ext cx="7086600" cy="3785652"/>
          </a:xfrm>
          <a:prstGeom prst="rect">
            <a:avLst/>
          </a:prstGeom>
        </p:spPr>
        <p:txBody>
          <a:bodyPr wrap="square">
            <a:spAutoFit/>
          </a:bodyPr>
          <a:lstStyle/>
          <a:p>
            <a:r>
              <a:rPr lang="en-US" sz="4000" b="1" i="1" u="sng"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Exhortation</a:t>
            </a:r>
            <a:endParaRPr lang="en-US" sz="4000" b="1" i="1" cap="all"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endParaRPr>
          </a:p>
          <a:p>
            <a:r>
              <a:rPr lang="en-US" sz="4000" b="1" i="1" dirty="0" smtClean="0">
                <a:effectLst>
                  <a:outerShdw blurRad="38100" dist="38100" dir="2700000" algn="tl">
                    <a:srgbClr val="000000">
                      <a:alpha val="43137"/>
                    </a:srgbClr>
                  </a:outerShdw>
                </a:effectLst>
              </a:rPr>
              <a:t>The </a:t>
            </a:r>
            <a:r>
              <a:rPr lang="en-US" sz="4000" b="1" i="1" dirty="0" smtClean="0">
                <a:effectLst>
                  <a:outerShdw blurRad="38100" dist="38100" dir="2700000" algn="tl">
                    <a:srgbClr val="000000">
                      <a:alpha val="43137"/>
                    </a:srgbClr>
                  </a:outerShdw>
                </a:effectLst>
              </a:rPr>
              <a:t>special ability to minister words and deeds of comfort, encouragement, and counsel to others in such a way that they feel strengthened and helped.</a:t>
            </a:r>
            <a:endParaRPr lang="en-US" sz="3700" b="1" i="1" dirty="0" smtClean="0">
              <a:effectLst>
                <a:outerShdw blurRad="38100" dist="38100" dir="2700000" algn="tl">
                  <a:srgbClr val="000000">
                    <a:alpha val="43137"/>
                  </a:srgbClr>
                </a:outerShdw>
              </a:effectLst>
            </a:endParaRPr>
          </a:p>
        </p:txBody>
      </p:sp>
      <p:sp>
        <p:nvSpPr>
          <p:cNvPr id="8" name="Rectangle 7"/>
          <p:cNvSpPr/>
          <p:nvPr/>
        </p:nvSpPr>
        <p:spPr>
          <a:xfrm>
            <a:off x="2057400" y="5486400"/>
            <a:ext cx="6248400" cy="954107"/>
          </a:xfrm>
          <a:prstGeom prst="rect">
            <a:avLst/>
          </a:prstGeom>
        </p:spPr>
        <p:txBody>
          <a:bodyPr wrap="square" numCol="1">
            <a:spAutoFit/>
          </a:bodyPr>
          <a:lstStyle/>
          <a:p>
            <a:r>
              <a:rPr lang="en-US" sz="2800" b="1" dirty="0" smtClean="0">
                <a:solidFill>
                  <a:schemeClr val="tx2">
                    <a:lumMod val="60000"/>
                    <a:lumOff val="40000"/>
                  </a:schemeClr>
                </a:solidFill>
              </a:rPr>
              <a:t>Acts 4:36-37; 11:22-26; Rom 12:8, 1 Thess. 2:11, 12; II Tim 4:2; Heb. 10:25</a:t>
            </a:r>
            <a:endParaRPr lang="en-US" sz="2800" b="1" dirty="0" smtClean="0">
              <a:ln w="10541" cmpd="sng">
                <a:solidFill>
                  <a:schemeClr val="accent1">
                    <a:shade val="88000"/>
                    <a:satMod val="110000"/>
                  </a:schemeClr>
                </a:solidFill>
                <a:prstDash val="solid"/>
              </a:ln>
              <a:solidFill>
                <a:schemeClr val="tx2">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1522</TotalTime>
  <Words>1433</Words>
  <Application>Microsoft Office PowerPoint</Application>
  <PresentationFormat>On-screen Show (4:3)</PresentationFormat>
  <Paragraphs>153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Bonifacio Family</dc:creator>
  <cp:lastModifiedBy>Bonifacio Family</cp:lastModifiedBy>
  <cp:revision>109</cp:revision>
  <dcterms:created xsi:type="dcterms:W3CDTF">2010-05-30T00:53:30Z</dcterms:created>
  <dcterms:modified xsi:type="dcterms:W3CDTF">2010-07-11T03:57:07Z</dcterms:modified>
</cp:coreProperties>
</file>